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g"/>
  <Override PartName="/ppt/media/image2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2" r:id="rId7"/>
    <p:sldId id="334" r:id="rId8"/>
    <p:sldId id="263" r:id="rId9"/>
    <p:sldId id="330" r:id="rId10"/>
    <p:sldId id="331" r:id="rId11"/>
    <p:sldId id="332" r:id="rId12"/>
    <p:sldId id="33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4" r:id="rId31"/>
    <p:sldId id="355" r:id="rId32"/>
    <p:sldId id="329" r:id="rId3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16" autoAdjust="0"/>
  </p:normalViewPr>
  <p:slideViewPr>
    <p:cSldViewPr>
      <p:cViewPr varScale="1">
        <p:scale>
          <a:sx n="104" d="100"/>
          <a:sy n="104" d="100"/>
        </p:scale>
        <p:origin x="83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6C8F9A5-8A50-43D4-A86E-749A66B1E9FB}" type="datetimeFigureOut">
              <a:rPr lang="ar-EG" smtClean="0"/>
              <a:t>13/05/1447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E545F19-9433-4C06-9F76-69DA83B701A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5573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4433" y="190881"/>
            <a:ext cx="453961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E2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0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E2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0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E2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694931"/>
            <a:ext cx="12192000" cy="163195"/>
          </a:xfrm>
          <a:custGeom>
            <a:avLst/>
            <a:gdLst/>
            <a:ahLst/>
            <a:cxnLst/>
            <a:rect l="l" t="t" r="r" b="b"/>
            <a:pathLst>
              <a:path w="12192000" h="163195">
                <a:moveTo>
                  <a:pt x="12192000" y="0"/>
                </a:moveTo>
                <a:lnTo>
                  <a:pt x="0" y="0"/>
                </a:lnTo>
                <a:lnTo>
                  <a:pt x="0" y="163066"/>
                </a:lnTo>
                <a:lnTo>
                  <a:pt x="12192000" y="163066"/>
                </a:lnTo>
                <a:lnTo>
                  <a:pt x="121920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53400" y="323088"/>
            <a:ext cx="1910080" cy="326390"/>
          </a:xfrm>
          <a:custGeom>
            <a:avLst/>
            <a:gdLst/>
            <a:ahLst/>
            <a:cxnLst/>
            <a:rect l="l" t="t" r="r" b="b"/>
            <a:pathLst>
              <a:path w="1910079" h="326390">
                <a:moveTo>
                  <a:pt x="1909572" y="0"/>
                </a:moveTo>
                <a:lnTo>
                  <a:pt x="0" y="0"/>
                </a:lnTo>
                <a:lnTo>
                  <a:pt x="0" y="326135"/>
                </a:lnTo>
                <a:lnTo>
                  <a:pt x="1909572" y="326135"/>
                </a:lnTo>
                <a:lnTo>
                  <a:pt x="1909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244583" y="323088"/>
            <a:ext cx="2947670" cy="326390"/>
          </a:xfrm>
          <a:custGeom>
            <a:avLst/>
            <a:gdLst/>
            <a:ahLst/>
            <a:cxnLst/>
            <a:rect l="l" t="t" r="r" b="b"/>
            <a:pathLst>
              <a:path w="2947670" h="326390">
                <a:moveTo>
                  <a:pt x="2947416" y="0"/>
                </a:moveTo>
                <a:lnTo>
                  <a:pt x="270891" y="0"/>
                </a:lnTo>
                <a:lnTo>
                  <a:pt x="0" y="320166"/>
                </a:lnTo>
                <a:lnTo>
                  <a:pt x="0" y="326135"/>
                </a:lnTo>
                <a:lnTo>
                  <a:pt x="2947416" y="326135"/>
                </a:lnTo>
                <a:lnTo>
                  <a:pt x="2947416" y="0"/>
                </a:lnTo>
                <a:close/>
              </a:path>
            </a:pathLst>
          </a:custGeom>
          <a:solidFill>
            <a:srgbClr val="1C8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06255" y="323088"/>
            <a:ext cx="1024255" cy="326390"/>
          </a:xfrm>
          <a:custGeom>
            <a:avLst/>
            <a:gdLst/>
            <a:ahLst/>
            <a:cxnLst/>
            <a:rect l="l" t="t" r="r" b="b"/>
            <a:pathLst>
              <a:path w="1024254" h="326390">
                <a:moveTo>
                  <a:pt x="1024127" y="0"/>
                </a:moveTo>
                <a:lnTo>
                  <a:pt x="594614" y="0"/>
                </a:lnTo>
                <a:lnTo>
                  <a:pt x="0" y="326135"/>
                </a:lnTo>
                <a:lnTo>
                  <a:pt x="429514" y="326135"/>
                </a:lnTo>
                <a:lnTo>
                  <a:pt x="1024127" y="0"/>
                </a:lnTo>
                <a:close/>
              </a:path>
            </a:pathLst>
          </a:custGeom>
          <a:solidFill>
            <a:srgbClr val="D42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587740" y="320040"/>
            <a:ext cx="1024255" cy="329565"/>
          </a:xfrm>
          <a:custGeom>
            <a:avLst/>
            <a:gdLst/>
            <a:ahLst/>
            <a:cxnLst/>
            <a:rect l="l" t="t" r="r" b="b"/>
            <a:pathLst>
              <a:path w="1024254" h="329565">
                <a:moveTo>
                  <a:pt x="1024127" y="0"/>
                </a:moveTo>
                <a:lnTo>
                  <a:pt x="600201" y="0"/>
                </a:lnTo>
                <a:lnTo>
                  <a:pt x="0" y="329183"/>
                </a:lnTo>
                <a:lnTo>
                  <a:pt x="423925" y="329183"/>
                </a:lnTo>
                <a:lnTo>
                  <a:pt x="10241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E2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694931"/>
            <a:ext cx="12192000" cy="163195"/>
          </a:xfrm>
          <a:custGeom>
            <a:avLst/>
            <a:gdLst/>
            <a:ahLst/>
            <a:cxnLst/>
            <a:rect l="l" t="t" r="r" b="b"/>
            <a:pathLst>
              <a:path w="12192000" h="163195">
                <a:moveTo>
                  <a:pt x="12192000" y="0"/>
                </a:moveTo>
                <a:lnTo>
                  <a:pt x="0" y="0"/>
                </a:lnTo>
                <a:lnTo>
                  <a:pt x="0" y="163066"/>
                </a:lnTo>
                <a:lnTo>
                  <a:pt x="12192000" y="163066"/>
                </a:lnTo>
                <a:lnTo>
                  <a:pt x="121920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53400" y="323088"/>
            <a:ext cx="1910080" cy="326390"/>
          </a:xfrm>
          <a:custGeom>
            <a:avLst/>
            <a:gdLst/>
            <a:ahLst/>
            <a:cxnLst/>
            <a:rect l="l" t="t" r="r" b="b"/>
            <a:pathLst>
              <a:path w="1910079" h="326390">
                <a:moveTo>
                  <a:pt x="1909572" y="0"/>
                </a:moveTo>
                <a:lnTo>
                  <a:pt x="0" y="0"/>
                </a:lnTo>
                <a:lnTo>
                  <a:pt x="0" y="326135"/>
                </a:lnTo>
                <a:lnTo>
                  <a:pt x="1909572" y="326135"/>
                </a:lnTo>
                <a:lnTo>
                  <a:pt x="1909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244583" y="323088"/>
            <a:ext cx="2947670" cy="326390"/>
          </a:xfrm>
          <a:custGeom>
            <a:avLst/>
            <a:gdLst/>
            <a:ahLst/>
            <a:cxnLst/>
            <a:rect l="l" t="t" r="r" b="b"/>
            <a:pathLst>
              <a:path w="2947670" h="326390">
                <a:moveTo>
                  <a:pt x="2947416" y="0"/>
                </a:moveTo>
                <a:lnTo>
                  <a:pt x="270891" y="0"/>
                </a:lnTo>
                <a:lnTo>
                  <a:pt x="0" y="320166"/>
                </a:lnTo>
                <a:lnTo>
                  <a:pt x="0" y="326135"/>
                </a:lnTo>
                <a:lnTo>
                  <a:pt x="2947416" y="326135"/>
                </a:lnTo>
                <a:lnTo>
                  <a:pt x="2947416" y="0"/>
                </a:lnTo>
                <a:close/>
              </a:path>
            </a:pathLst>
          </a:custGeom>
          <a:solidFill>
            <a:srgbClr val="1C8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06255" y="323088"/>
            <a:ext cx="1024255" cy="326390"/>
          </a:xfrm>
          <a:custGeom>
            <a:avLst/>
            <a:gdLst/>
            <a:ahLst/>
            <a:cxnLst/>
            <a:rect l="l" t="t" r="r" b="b"/>
            <a:pathLst>
              <a:path w="1024254" h="326390">
                <a:moveTo>
                  <a:pt x="1024127" y="0"/>
                </a:moveTo>
                <a:lnTo>
                  <a:pt x="594614" y="0"/>
                </a:lnTo>
                <a:lnTo>
                  <a:pt x="0" y="326135"/>
                </a:lnTo>
                <a:lnTo>
                  <a:pt x="429514" y="326135"/>
                </a:lnTo>
                <a:lnTo>
                  <a:pt x="1024127" y="0"/>
                </a:lnTo>
                <a:close/>
              </a:path>
            </a:pathLst>
          </a:custGeom>
          <a:solidFill>
            <a:srgbClr val="D42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587740" y="320040"/>
            <a:ext cx="1024255" cy="329565"/>
          </a:xfrm>
          <a:custGeom>
            <a:avLst/>
            <a:gdLst/>
            <a:ahLst/>
            <a:cxnLst/>
            <a:rect l="l" t="t" r="r" b="b"/>
            <a:pathLst>
              <a:path w="1024254" h="329565">
                <a:moveTo>
                  <a:pt x="1024127" y="0"/>
                </a:moveTo>
                <a:lnTo>
                  <a:pt x="600201" y="0"/>
                </a:lnTo>
                <a:lnTo>
                  <a:pt x="0" y="329183"/>
                </a:lnTo>
                <a:lnTo>
                  <a:pt x="423925" y="329183"/>
                </a:lnTo>
                <a:lnTo>
                  <a:pt x="10241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176" y="224295"/>
            <a:ext cx="464730" cy="5149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7258" y="35813"/>
            <a:ext cx="6100064" cy="6950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E2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3156" y="3138043"/>
            <a:ext cx="7921625" cy="276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0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91771" y="6725200"/>
            <a:ext cx="259715" cy="184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4527F-BB2F-F09E-EBA3-74D913CD1B7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5838000" y="6642100"/>
            <a:ext cx="5445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fathelbab.github.io/cnpc/computer-basics-soft-skills/day1/quiz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fathelbab.github.io/cnpc/computer-basics-soft-skills/workshops/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fathelbab.github.io/cnpc/computer-basics-soft-skills/day1/quiz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94833"/>
            <a:ext cx="12191999" cy="43631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0667"/>
            <a:ext cx="12192000" cy="6847840"/>
          </a:xfrm>
          <a:custGeom>
            <a:avLst/>
            <a:gdLst/>
            <a:ahLst/>
            <a:cxnLst/>
            <a:rect l="l" t="t" r="r" b="b"/>
            <a:pathLst>
              <a:path w="12192000" h="6847840">
                <a:moveTo>
                  <a:pt x="12192000" y="0"/>
                </a:moveTo>
                <a:lnTo>
                  <a:pt x="0" y="0"/>
                </a:lnTo>
                <a:lnTo>
                  <a:pt x="0" y="6847330"/>
                </a:lnTo>
                <a:lnTo>
                  <a:pt x="12192000" y="68473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08957" y="4249673"/>
            <a:ext cx="30162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4940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CNPC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Niger </a:t>
            </a:r>
            <a:r>
              <a:rPr sz="1800" spc="-10" dirty="0">
                <a:latin typeface="Tahoma"/>
                <a:cs typeface="Tahoma"/>
              </a:rPr>
              <a:t>Petroleum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S.A. </a:t>
            </a:r>
            <a:r>
              <a:rPr sz="1800" dirty="0">
                <a:latin typeface="Tahoma"/>
                <a:cs typeface="Tahoma"/>
              </a:rPr>
              <a:t>CNPC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Global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Solutions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Co.</a:t>
            </a:r>
            <a:r>
              <a:rPr sz="1800" spc="-25" dirty="0">
                <a:latin typeface="Tahoma"/>
                <a:cs typeface="Tahoma"/>
              </a:rPr>
              <a:t> Ltd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8544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D1C1C"/>
                </a:solidFill>
              </a:rPr>
              <a:t>CNPC</a:t>
            </a:r>
            <a:r>
              <a:rPr sz="2400" spc="-55" dirty="0">
                <a:solidFill>
                  <a:srgbClr val="CD1C1C"/>
                </a:solidFill>
              </a:rPr>
              <a:t> </a:t>
            </a:r>
            <a:r>
              <a:rPr sz="2400" dirty="0">
                <a:solidFill>
                  <a:srgbClr val="CD1C1C"/>
                </a:solidFill>
              </a:rPr>
              <a:t>Niger</a:t>
            </a:r>
            <a:r>
              <a:rPr sz="2400" spc="-65" dirty="0">
                <a:solidFill>
                  <a:srgbClr val="CD1C1C"/>
                </a:solidFill>
              </a:rPr>
              <a:t> </a:t>
            </a:r>
            <a:r>
              <a:rPr sz="2400" dirty="0">
                <a:solidFill>
                  <a:srgbClr val="CD1C1C"/>
                </a:solidFill>
              </a:rPr>
              <a:t>Petroleum</a:t>
            </a:r>
            <a:r>
              <a:rPr sz="2400" spc="-65" dirty="0">
                <a:solidFill>
                  <a:srgbClr val="CD1C1C"/>
                </a:solidFill>
              </a:rPr>
              <a:t> </a:t>
            </a:r>
            <a:r>
              <a:rPr sz="2400" spc="-20" dirty="0">
                <a:solidFill>
                  <a:srgbClr val="CD1C1C"/>
                </a:solidFill>
              </a:rPr>
              <a:t>S.A.</a:t>
            </a:r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727" y="211836"/>
            <a:ext cx="493776" cy="5440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14499" y="1927501"/>
            <a:ext cx="8763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5" dirty="0" smtClean="0">
                <a:solidFill>
                  <a:srgbClr val="2D5395"/>
                </a:solidFill>
                <a:latin typeface="Arial"/>
                <a:cs typeface="Arial"/>
              </a:rPr>
              <a:t>Computer Basics &amp; Practical Soft Skills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176" y="224295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84174"/>
            <a:ext cx="6563742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1: Computer Hardware Basics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30572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Key External Components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053862"/>
            <a:ext cx="3686175" cy="198486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28415"/>
              </p:ext>
            </p:extLst>
          </p:nvPr>
        </p:nvGraphicFramePr>
        <p:xfrm>
          <a:off x="724248" y="2444317"/>
          <a:ext cx="7200551" cy="276225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1279044">
                  <a:extLst>
                    <a:ext uri="{9D8B030D-6E8A-4147-A177-3AD203B41FA5}">
                      <a16:colId xmlns:a16="http://schemas.microsoft.com/office/drawing/2014/main" val="1499132370"/>
                    </a:ext>
                  </a:extLst>
                </a:gridCol>
                <a:gridCol w="3136648">
                  <a:extLst>
                    <a:ext uri="{9D8B030D-6E8A-4147-A177-3AD203B41FA5}">
                      <a16:colId xmlns:a16="http://schemas.microsoft.com/office/drawing/2014/main" val="1376801521"/>
                    </a:ext>
                  </a:extLst>
                </a:gridCol>
                <a:gridCol w="2784859">
                  <a:extLst>
                    <a:ext uri="{9D8B030D-6E8A-4147-A177-3AD203B41FA5}">
                      <a16:colId xmlns:a16="http://schemas.microsoft.com/office/drawing/2014/main" val="481116773"/>
                    </a:ext>
                  </a:extLst>
                </a:gridCol>
              </a:tblGrid>
              <a:tr h="306917">
                <a:tc>
                  <a:txBody>
                    <a:bodyPr/>
                    <a:lstStyle/>
                    <a:p>
                      <a:r>
                        <a:rPr lang="en-US" sz="1500" dirty="0"/>
                        <a:t>Peripheral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What It Does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Common Port</a:t>
                      </a:r>
                    </a:p>
                  </a:txBody>
                  <a:tcPr marL="76729" marR="76729" marT="38365" marB="38365" anchor="ctr"/>
                </a:tc>
                <a:extLst>
                  <a:ext uri="{0D108BD9-81ED-4DB2-BD59-A6C34878D82A}">
                    <a16:rowId xmlns:a16="http://schemas.microsoft.com/office/drawing/2014/main" val="3084921428"/>
                  </a:ext>
                </a:extLst>
              </a:tr>
              <a:tr h="537104">
                <a:tc>
                  <a:txBody>
                    <a:bodyPr/>
                    <a:lstStyle/>
                    <a:p>
                      <a:r>
                        <a:rPr lang="en-US" sz="1500" dirty="0"/>
                        <a:t>Monitor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Displays the visual information.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HDMI (common digital), VGA (older)</a:t>
                      </a:r>
                    </a:p>
                  </a:txBody>
                  <a:tcPr marL="76729" marR="76729" marT="38365" marB="38365" anchor="ctr"/>
                </a:tc>
                <a:extLst>
                  <a:ext uri="{0D108BD9-81ED-4DB2-BD59-A6C34878D82A}">
                    <a16:rowId xmlns:a16="http://schemas.microsoft.com/office/drawing/2014/main" val="1802445786"/>
                  </a:ext>
                </a:extLst>
              </a:tr>
              <a:tr h="537104">
                <a:tc>
                  <a:txBody>
                    <a:bodyPr/>
                    <a:lstStyle/>
                    <a:p>
                      <a:r>
                        <a:rPr lang="en-US" sz="1500"/>
                        <a:t>Keyboard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Used to type information.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USB-A (the classic rectangle)</a:t>
                      </a:r>
                    </a:p>
                  </a:txBody>
                  <a:tcPr marL="76729" marR="76729" marT="38365" marB="38365" anchor="ctr"/>
                </a:tc>
                <a:extLst>
                  <a:ext uri="{0D108BD9-81ED-4DB2-BD59-A6C34878D82A}">
                    <a16:rowId xmlns:a16="http://schemas.microsoft.com/office/drawing/2014/main" val="303196633"/>
                  </a:ext>
                </a:extLst>
              </a:tr>
              <a:tr h="537104">
                <a:tc>
                  <a:txBody>
                    <a:bodyPr/>
                    <a:lstStyle/>
                    <a:p>
                      <a:r>
                        <a:rPr lang="en-US" sz="1500"/>
                        <a:t>Mouse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Used to move the cursor and interact.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USB-A</a:t>
                      </a:r>
                    </a:p>
                  </a:txBody>
                  <a:tcPr marL="76729" marR="76729" marT="38365" marB="38365" anchor="ctr"/>
                </a:tc>
                <a:extLst>
                  <a:ext uri="{0D108BD9-81ED-4DB2-BD59-A6C34878D82A}">
                    <a16:rowId xmlns:a16="http://schemas.microsoft.com/office/drawing/2014/main" val="3618845188"/>
                  </a:ext>
                </a:extLst>
              </a:tr>
              <a:tr h="537104">
                <a:tc>
                  <a:txBody>
                    <a:bodyPr/>
                    <a:lstStyle/>
                    <a:p>
                      <a:r>
                        <a:rPr lang="en-US" sz="1500"/>
                        <a:t>Headset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Used for audio calls, meetings, and listening.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Audio Jack (small circle) or USB-A</a:t>
                      </a:r>
                    </a:p>
                  </a:txBody>
                  <a:tcPr marL="76729" marR="76729" marT="38365" marB="38365" anchor="ctr"/>
                </a:tc>
                <a:extLst>
                  <a:ext uri="{0D108BD9-81ED-4DB2-BD59-A6C34878D82A}">
                    <a16:rowId xmlns:a16="http://schemas.microsoft.com/office/drawing/2014/main" val="2352147698"/>
                  </a:ext>
                </a:extLst>
              </a:tr>
              <a:tr h="306917">
                <a:tc>
                  <a:txBody>
                    <a:bodyPr/>
                    <a:lstStyle/>
                    <a:p>
                      <a:r>
                        <a:rPr lang="en-US" sz="1500"/>
                        <a:t>Printer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Prints documents.</a:t>
                      </a:r>
                    </a:p>
                  </a:txBody>
                  <a:tcPr marL="76729" marR="76729" marT="38365" marB="3836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USB-A or Wi-Fi (network)</a:t>
                      </a:r>
                    </a:p>
                  </a:txBody>
                  <a:tcPr marL="76729" marR="76729" marT="38365" marB="38365" anchor="ctr"/>
                </a:tc>
                <a:extLst>
                  <a:ext uri="{0D108BD9-81ED-4DB2-BD59-A6C34878D82A}">
                    <a16:rowId xmlns:a16="http://schemas.microsoft.com/office/drawing/2014/main" val="113709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5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176" y="224295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84174"/>
            <a:ext cx="6563742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1: Computer Hardware Basics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33778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Basic Troubleshooting Steps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6541" y="2209800"/>
            <a:ext cx="6638274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Before you call IT, try these simple steps. This solves a surprising number of issues!</a:t>
            </a:r>
            <a:endParaRPr lang="ar-BH" sz="1600" dirty="0" smtClean="0"/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"Have you tried turning it off and on again?"</a:t>
            </a:r>
            <a:r>
              <a:rPr lang="en-US" sz="1600" dirty="0" smtClean="0"/>
              <a:t> A full restart (not just "Sleep") clears the computer's temporary memory (RAM) and fixes many small glitches.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Check Your Cables:</a:t>
            </a:r>
            <a:r>
              <a:rPr lang="en-US" sz="1600" dirty="0" smtClean="0"/>
              <a:t> Is the monitor cable plugged in securely at both ends? Is the keyboard's USB plug all the way in?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Check the Power:</a:t>
            </a:r>
            <a:r>
              <a:rPr lang="en-US" sz="1600" dirty="0" smtClean="0"/>
              <a:t> Is the power strip turned on? Is the laptop's charging cable plugged in?</a:t>
            </a:r>
          </a:p>
          <a:p>
            <a:endParaRPr lang="ar-E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85" y="1295400"/>
            <a:ext cx="4249978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176" y="224295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84174"/>
            <a:ext cx="6563742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1: Computer Hardware Basics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1210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Quick Discussion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6541" y="2286000"/>
            <a:ext cx="6638274" cy="35702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Let's talk about this for a minute: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When your computer monitor suddenly goes black, what's the </a:t>
            </a:r>
            <a:r>
              <a:rPr lang="en-US" sz="1600" i="1" dirty="0" smtClean="0"/>
              <a:t>first</a:t>
            </a:r>
            <a:r>
              <a:rPr lang="en-US" sz="1600" dirty="0" smtClean="0"/>
              <a:t> thing you should check?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When we talk about "RAM" vs. "Storage," what's the real-world difference for your daily work?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Who is responsible for making sure your keyboard and mouse are plugged in correctly each morning?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Have you ever solved a "big" computer problem with a very simple fix (like a restart)?</a:t>
            </a:r>
          </a:p>
          <a:p>
            <a:endParaRPr lang="ar-EG" dirty="0"/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7200" y="1828800"/>
            <a:ext cx="381457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133600"/>
            <a:ext cx="7467600" cy="2739929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algn="ctr"/>
            <a:r>
              <a:rPr lang="en-US" sz="5400" dirty="0"/>
              <a:t>Module </a:t>
            </a:r>
            <a:r>
              <a:rPr lang="en-US" sz="5400" dirty="0" smtClean="0"/>
              <a:t>2: </a:t>
            </a:r>
            <a:br>
              <a:rPr lang="en-US" sz="5400" dirty="0" smtClean="0"/>
            </a:br>
            <a:r>
              <a:rPr lang="en-US" sz="5400" dirty="0"/>
              <a:t>Professional </a:t>
            </a:r>
            <a:r>
              <a:rPr lang="en-US" sz="5400" dirty="0" smtClean="0"/>
              <a:t>Communication</a:t>
            </a:r>
            <a:endParaRPr lang="en-US" sz="54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2051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2: Professional Communication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196720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Active Listening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085" y="1831671"/>
            <a:ext cx="6248400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Active listening means you are fully focused on and engaged with what the other person is saying.</a:t>
            </a:r>
            <a:endParaRPr lang="ar-BH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Pay Attention:</a:t>
            </a:r>
            <a:r>
              <a:rPr lang="en-US" dirty="0" smtClean="0"/>
              <a:t> Put your phone away. Make eye contact. Avoid side-conversations (in person or in chat).</a:t>
            </a:r>
            <a:endParaRPr lang="ar-BH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Show You're Listening:</a:t>
            </a:r>
            <a:r>
              <a:rPr lang="en-US" dirty="0" smtClean="0"/>
              <a:t> Nod, use small verbal cues like "I see" or "uh-huh."</a:t>
            </a:r>
            <a:endParaRPr lang="ar-BH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Paraphrase and Confirm:</a:t>
            </a:r>
            <a:r>
              <a:rPr lang="en-US" dirty="0" smtClean="0"/>
              <a:t> To ensure you understand, repeat their main point back to them.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Example: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"So, if I'm understanding correctly, you need the report by 3 PM, and you want it to focus only on the sales data from last quarter?“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Ask Clarifying Questions:</a:t>
            </a:r>
            <a:r>
              <a:rPr lang="en-US" dirty="0" smtClean="0"/>
              <a:t> "When you say 'ASAP,' what is the exact deadline you have in mind?"</a:t>
            </a:r>
          </a:p>
          <a:p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16" y="2209800"/>
            <a:ext cx="4999416" cy="419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6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2: Professional Communication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9546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Effective Communication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057400"/>
            <a:ext cx="7696200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Think Before You Speak (or Type):</a:t>
            </a:r>
            <a:r>
              <a:rPr lang="en-US" dirty="0" smtClean="0"/>
              <a:t> What is the </a:t>
            </a:r>
            <a:r>
              <a:rPr lang="en-US" i="1" dirty="0" smtClean="0"/>
              <a:t>one</a:t>
            </a:r>
            <a:r>
              <a:rPr lang="en-US" dirty="0" smtClean="0"/>
              <a:t> main point you need to get across?</a:t>
            </a:r>
            <a:endParaRPr lang="ar-BH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Be Concise:</a:t>
            </a:r>
            <a:r>
              <a:rPr lang="en-US" dirty="0" smtClean="0"/>
              <a:t> Avoid rambling. Get to the point quickly and professionally.</a:t>
            </a:r>
            <a:endParaRPr lang="ar-BH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Avoid Jargon:</a:t>
            </a:r>
            <a:r>
              <a:rPr lang="en-US" dirty="0" smtClean="0"/>
              <a:t> Don't use company acronyms or technical terms unless you are sure the other person understands them.</a:t>
            </a:r>
            <a:endParaRPr lang="ar-BH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Mind Your Tone:</a:t>
            </a:r>
            <a:r>
              <a:rPr lang="en-US" dirty="0" smtClean="0"/>
              <a:t> In emails and chats, your tone isn't obvious. Use professional language, and avoid all-caps (which sounds like SHOUTING!).</a:t>
            </a:r>
          </a:p>
          <a:p>
            <a:endParaRPr lang="ar-E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55" y="3200400"/>
            <a:ext cx="40904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718102"/>
            <a:ext cx="7467600" cy="3570926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algn="ctr"/>
            <a:r>
              <a:rPr lang="en-US" sz="5400" dirty="0" smtClean="0"/>
              <a:t>Module </a:t>
            </a:r>
            <a:r>
              <a:rPr lang="en-US" sz="5400" dirty="0"/>
              <a:t>3: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Using </a:t>
            </a:r>
            <a:r>
              <a:rPr lang="en-US" sz="5400" dirty="0"/>
              <a:t>Outlook Effectively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0085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3: Using Outlook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42498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Anatomy of a Professional Email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362200"/>
            <a:ext cx="76962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Clear, Concise Subject Line:</a:t>
            </a:r>
            <a:r>
              <a:rPr lang="en-US" dirty="0" smtClean="0"/>
              <a:t> This is the most important part!</a:t>
            </a:r>
          </a:p>
          <a:p>
            <a:endParaRPr lang="en-US" dirty="0" smtClean="0"/>
          </a:p>
          <a:p>
            <a:endParaRPr lang="ar-EG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279140" y="2866310"/>
            <a:ext cx="5458546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EG" altLang="ar-EG" sz="16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Bad</a:t>
            </a:r>
            <a:r>
              <a:rPr lang="en-US" altLang="ar-EG" sz="160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r>
              <a:rPr kumimoji="0" lang="ar-EG" altLang="ar-EG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</a:t>
            </a:r>
            <a:endParaRPr kumimoji="0" lang="en-US" altLang="ar-EG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ar-EG" sz="1600" dirty="0">
              <a:solidFill>
                <a:schemeClr val="tx1"/>
              </a:solidFill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ar-EG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EG" altLang="ar-EG" sz="16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Good</a:t>
            </a:r>
            <a:r>
              <a:rPr lang="en-US" altLang="ar-EG" sz="1600" dirty="0">
                <a:solidFill>
                  <a:srgbClr val="0070C0"/>
                </a:solidFill>
                <a:latin typeface="Arial" panose="020B0604020202020204" pitchFamily="34" charset="0"/>
              </a:rPr>
              <a:t>:</a:t>
            </a:r>
            <a:r>
              <a:rPr kumimoji="0" lang="ar-EG" altLang="ar-EG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 X: Update on Task 1 - Ready for Review</a:t>
            </a:r>
            <a:endParaRPr kumimoji="0" lang="ar-EG" altLang="ar-EG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ar-EG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ar-EG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ar-EG" altLang="ar-EG" sz="16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Good</a:t>
            </a:r>
            <a:r>
              <a:rPr lang="en-US" altLang="ar-EG" sz="1600" dirty="0">
                <a:solidFill>
                  <a:srgbClr val="0070C0"/>
                </a:solidFill>
                <a:latin typeface="Arial" panose="020B0604020202020204" pitchFamily="34" charset="0"/>
              </a:rPr>
              <a:t>:</a:t>
            </a:r>
            <a:r>
              <a:rPr kumimoji="0" lang="ar-EG" altLang="ar-EG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Question: Deadline for Training Budget</a:t>
            </a:r>
            <a:endParaRPr kumimoji="0" lang="ar-EG" altLang="ar-EG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85" y="1524000"/>
            <a:ext cx="5186343" cy="434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9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3: Using Outlook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42498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Anatomy of a Professional Email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362200"/>
            <a:ext cx="7696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Professional Greeting</a:t>
            </a:r>
            <a:endParaRPr lang="en-US" dirty="0" smtClean="0"/>
          </a:p>
          <a:p>
            <a:endParaRPr lang="ar-EG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222965" y="2895600"/>
            <a:ext cx="275588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ar-EG" sz="16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Standard: </a:t>
            </a:r>
            <a:r>
              <a:rPr kumimoji="0" lang="en-US" altLang="ar-EG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“Hi [Name],”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ar-EG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ar-EG" sz="1600" b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ar-EG" sz="1600" b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Formal: </a:t>
            </a:r>
            <a:r>
              <a:rPr kumimoji="0" lang="en-US" altLang="ar-EG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“Dear [Name],”</a:t>
            </a: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95400"/>
            <a:ext cx="6013218" cy="50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3: Using Outlook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42498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Anatomy of a Professional Email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286000"/>
            <a:ext cx="769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Concise Body</a:t>
            </a:r>
            <a:endParaRPr lang="en-US" dirty="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43000" y="2655332"/>
            <a:ext cx="5805637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solidFill>
                  <a:srgbClr val="0070C0"/>
                </a:solidFill>
              </a:rPr>
              <a:t>Purpose: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State why you are writing in the first sentence. ("I'm writing to request...")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solidFill>
                  <a:srgbClr val="0070C0"/>
                </a:solidFill>
              </a:rPr>
              <a:t>Details: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Provide the necessary background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solidFill>
                  <a:srgbClr val="0070C0"/>
                </a:solidFill>
              </a:rPr>
              <a:t>Action: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Clearly state what you need from the receiver. ("Please let me know your availability for a 15-minute call.")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71600"/>
            <a:ext cx="609019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156" rIns="0" bIns="0" rtlCol="0">
            <a:spAutoFit/>
          </a:bodyPr>
          <a:lstStyle/>
          <a:p>
            <a:pPr marL="2454275">
              <a:lnSpc>
                <a:spcPct val="100000"/>
              </a:lnSpc>
              <a:spcBef>
                <a:spcPts val="95"/>
              </a:spcBef>
            </a:pPr>
            <a:r>
              <a:rPr sz="2800" spc="-30" dirty="0"/>
              <a:t>Training</a:t>
            </a:r>
            <a:r>
              <a:rPr sz="2800" spc="-135" dirty="0"/>
              <a:t> </a:t>
            </a:r>
            <a:r>
              <a:rPr sz="2800" spc="-10" dirty="0"/>
              <a:t>Agenda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25474" y="1886559"/>
            <a:ext cx="6846926" cy="1710084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35"/>
              </a:spcBef>
              <a:buClr>
                <a:srgbClr val="44536A"/>
              </a:buClr>
              <a:buChar char="-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Before</a:t>
            </a:r>
            <a:r>
              <a:rPr sz="20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we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start</a:t>
            </a:r>
            <a:r>
              <a:rPr sz="2000" spc="-50" dirty="0">
                <a:solidFill>
                  <a:srgbClr val="585858"/>
                </a:solidFill>
                <a:latin typeface="Arial MT"/>
                <a:cs typeface="Arial MT"/>
              </a:rPr>
              <a:t> :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Clr>
                <a:srgbClr val="44536A"/>
              </a:buClr>
              <a:buChar char="-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Lecture</a:t>
            </a:r>
            <a:r>
              <a:rPr sz="20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1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lang="en-US"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2000" dirty="0" smtClean="0">
                <a:solidFill>
                  <a:srgbClr val="585858"/>
                </a:solidFill>
                <a:latin typeface="Arial MT"/>
                <a:cs typeface="Arial MT"/>
              </a:rPr>
              <a:t>Foundations &amp; Professional Communication</a:t>
            </a:r>
            <a:endParaRPr lang="ar-EG" sz="2000" dirty="0" smtClean="0">
              <a:solidFill>
                <a:srgbClr val="585858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Clr>
                <a:srgbClr val="44536A"/>
              </a:buClr>
              <a:buChar char="-"/>
              <a:tabLst>
                <a:tab pos="355600" algn="l"/>
              </a:tabLst>
            </a:pPr>
            <a:r>
              <a:rPr sz="2000" dirty="0" smtClean="0">
                <a:solidFill>
                  <a:srgbClr val="585858"/>
                </a:solidFill>
                <a:latin typeface="Arial MT"/>
                <a:cs typeface="Arial MT"/>
              </a:rPr>
              <a:t>Lecture</a:t>
            </a:r>
            <a:r>
              <a:rPr sz="2000" spc="-60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 smtClean="0">
                <a:solidFill>
                  <a:srgbClr val="585858"/>
                </a:solidFill>
                <a:latin typeface="Arial MT"/>
                <a:cs typeface="Arial MT"/>
              </a:rPr>
              <a:t>2</a:t>
            </a:r>
            <a:r>
              <a:rPr sz="2000" spc="-20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 smtClean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40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2000" dirty="0" smtClean="0">
                <a:solidFill>
                  <a:srgbClr val="585858"/>
                </a:solidFill>
                <a:latin typeface="Arial MT"/>
                <a:cs typeface="Arial MT"/>
              </a:rPr>
              <a:t>Data, Presentation &amp; Productivity</a:t>
            </a:r>
            <a:endParaRPr sz="2000" dirty="0" smtClean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Clr>
                <a:srgbClr val="44536A"/>
              </a:buClr>
              <a:buChar char="-"/>
              <a:tabLst>
                <a:tab pos="355600" algn="l"/>
              </a:tabLst>
            </a:pPr>
            <a:r>
              <a:rPr sz="2000" dirty="0" smtClean="0">
                <a:solidFill>
                  <a:srgbClr val="585858"/>
                </a:solidFill>
                <a:latin typeface="Arial MT"/>
                <a:cs typeface="Arial MT"/>
              </a:rPr>
              <a:t>Lecture</a:t>
            </a:r>
            <a:r>
              <a:rPr sz="2000" spc="-5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3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2000" dirty="0" smtClean="0">
                <a:solidFill>
                  <a:srgbClr val="585858"/>
                </a:solidFill>
                <a:latin typeface="Arial MT"/>
                <a:cs typeface="Arial MT"/>
              </a:rPr>
              <a:t>Business Systems &amp; Problem Solving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8156" y="1973579"/>
            <a:ext cx="2581655" cy="30982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3: Using Outlook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42498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Anatomy of a Professional Email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286000"/>
            <a:ext cx="7696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Polite Closing &amp; Signature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43000" y="3024664"/>
            <a:ext cx="580563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solidFill>
                  <a:srgbClr val="0070C0"/>
                </a:solidFill>
              </a:rPr>
              <a:t>Standard: </a:t>
            </a:r>
            <a:r>
              <a:rPr lang="en-US" sz="1600" b="1" dirty="0" smtClean="0">
                <a:solidFill>
                  <a:schemeClr val="tx1"/>
                </a:solidFill>
              </a:rPr>
              <a:t>“Best regards,” “Thanks,” or “Thank you,”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>
                <a:solidFill>
                  <a:schemeClr val="tx1"/>
                </a:solidFill>
              </a:rPr>
              <a:t>Followed by your name and company signature.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31" y="1632466"/>
            <a:ext cx="5272112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3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3: Using Outlook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274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Inbox Organization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43000" y="2057400"/>
            <a:ext cx="59436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Use Folders:</a:t>
            </a:r>
            <a:r>
              <a:rPr lang="en-US" sz="1600" dirty="0" smtClean="0"/>
              <a:t> Create folders for different projects, departments, or topics. Move emails out of your inbox once you've dealt with them.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Flag for Follow-Up:</a:t>
            </a:r>
            <a:r>
              <a:rPr lang="en-US" sz="1600" dirty="0" smtClean="0"/>
              <a:t> If you can't respond right away, use the "Flag" feature to create a to-do item.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Delete What You Don't Need:</a:t>
            </a:r>
            <a:r>
              <a:rPr lang="en-US" sz="1600" dirty="0" smtClean="0"/>
              <a:t> Don't be afraid to delete old marketing emails or newsletters.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444868"/>
            <a:ext cx="3368266" cy="4628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3: Using Outlook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6468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Calendar Management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43000" y="2162891"/>
            <a:ext cx="594360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Schedule Meetings:</a:t>
            </a:r>
            <a:r>
              <a:rPr lang="en-US" sz="1600" dirty="0" smtClean="0"/>
              <a:t> When you create a new "Appointment" or "Meeting," add attendees, a clear title, and a brief agenda in the body.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Respond to Invites:</a:t>
            </a:r>
            <a:r>
              <a:rPr lang="en-US" sz="1600" dirty="0" smtClean="0"/>
              <a:t> When you receive an invite, respond promptly with </a:t>
            </a:r>
            <a:r>
              <a:rPr lang="en-US" sz="1600" b="1" dirty="0" smtClean="0"/>
              <a:t>Accept</a:t>
            </a:r>
            <a:r>
              <a:rPr lang="en-US" sz="1600" dirty="0" smtClean="0"/>
              <a:t>, </a:t>
            </a:r>
            <a:r>
              <a:rPr lang="en-US" sz="1600" b="1" dirty="0" smtClean="0"/>
              <a:t>Tentative</a:t>
            </a:r>
            <a:r>
              <a:rPr lang="en-US" sz="1600" dirty="0" smtClean="0"/>
              <a:t>, or </a:t>
            </a:r>
            <a:r>
              <a:rPr lang="en-US" sz="1600" b="1" dirty="0" smtClean="0"/>
              <a:t>Decline</a:t>
            </a:r>
            <a:r>
              <a:rPr lang="en-US" sz="1600" dirty="0" smtClean="0"/>
              <a:t> so the organizer knows if you can make it.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Block Your Time:</a:t>
            </a:r>
            <a:r>
              <a:rPr lang="en-US" sz="1600" dirty="0" smtClean="0"/>
              <a:t> You can create appointments for yourself (e.g., "Focus Time: Work on Report") to block off time and prevent others from scheduling over it.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38400"/>
            <a:ext cx="4440058" cy="2954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2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133600"/>
            <a:ext cx="7467600" cy="2739929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algn="ctr"/>
            <a:r>
              <a:rPr lang="en-US" sz="5400" dirty="0" smtClean="0"/>
              <a:t>Module 4: </a:t>
            </a:r>
            <a:br>
              <a:rPr lang="en-US" sz="5400" dirty="0" smtClean="0"/>
            </a:br>
            <a:r>
              <a:rPr lang="en-US" sz="5400" dirty="0"/>
              <a:t>Workplace </a:t>
            </a:r>
            <a:r>
              <a:rPr lang="en-US" sz="5400" dirty="0" smtClean="0"/>
              <a:t>Etiquette</a:t>
            </a: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8426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4</a:t>
            </a:r>
            <a:r>
              <a:rPr lang="en-US" sz="2800" dirty="0"/>
              <a:t>: Workplace Etiquette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51863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 the Physical Office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43000" y="1981200"/>
            <a:ext cx="59436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Punctuality:</a:t>
            </a:r>
            <a:r>
              <a:rPr lang="en-US" sz="1600" dirty="0" smtClean="0"/>
              <a:t> Be on time for work and for any in-person meetings.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Shared Spaces:</a:t>
            </a:r>
            <a:r>
              <a:rPr lang="en-US" sz="1600" dirty="0" smtClean="0"/>
              <a:t> Keep common areas (breakroom, kitchen, meeting rooms) clean. If you make a mess, clean it up.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Noise Level:</a:t>
            </a:r>
            <a:r>
              <a:rPr lang="en-US" sz="1600" dirty="0" smtClean="0"/>
              <a:t> Be mindful of your voice volume, especially in open-plan offices. Take personal calls in a private area.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Dress Code:</a:t>
            </a:r>
            <a:r>
              <a:rPr lang="en-US" sz="1600" dirty="0" smtClean="0"/>
              <a:t> Follow the company's dress code policy.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371600"/>
            <a:ext cx="4385733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84" y="4267200"/>
            <a:ext cx="4632764" cy="181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4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4</a:t>
            </a:r>
            <a:r>
              <a:rPr lang="en-US" sz="2800" dirty="0"/>
              <a:t>: Workplace Etiquette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50449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 the Virtual Workplace (Teams, Zoom, etc.)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43000" y="2048113"/>
            <a:ext cx="6324600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Be on Time: </a:t>
            </a:r>
            <a:r>
              <a:rPr lang="en-US" sz="1600" dirty="0" smtClean="0"/>
              <a:t>Punctuality is just as important in virtual meetings.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Mute Yourself: </a:t>
            </a:r>
            <a:r>
              <a:rPr lang="en-US" sz="1600" dirty="0" smtClean="0"/>
              <a:t>Always mute your microphone when you are not speaking to avoid background noise.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Camera On (If It's the Norm): </a:t>
            </a:r>
            <a:r>
              <a:rPr lang="en-US" sz="1600" dirty="0" smtClean="0"/>
              <a:t>Check with your manager, but many teams prefer cameras on to improve engagement.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Be Aware of Your Background: </a:t>
            </a:r>
            <a:r>
              <a:rPr lang="en-US" sz="1600" dirty="0" smtClean="0"/>
              <a:t>Make sure your background is clean and work-appropriate. Use a virtual background if needed.</a:t>
            </a:r>
            <a:endParaRPr lang="ar-BH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Use the "Raise Hand" Feature: </a:t>
            </a:r>
            <a:r>
              <a:rPr lang="en-US" sz="1600" dirty="0" smtClean="0"/>
              <a:t>In larger meetings, use the "Raise Hand" button instead of interrupting.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58" y="2290929"/>
            <a:ext cx="4529328" cy="30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133600"/>
            <a:ext cx="7467600" cy="2739929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algn="ctr"/>
            <a:r>
              <a:rPr lang="en-US" sz="5400" dirty="0" smtClean="0"/>
              <a:t>Module 5: 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Professional </a:t>
            </a:r>
            <a:r>
              <a:rPr lang="en-US" sz="5400" dirty="0"/>
              <a:t>Ethics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9301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5</a:t>
            </a:r>
            <a:r>
              <a:rPr lang="en-US" sz="2800" dirty="0"/>
              <a:t>: Professional Ethics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33522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What is Professional Ethics?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81100" y="1858089"/>
            <a:ext cx="73152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dirty="0" smtClean="0"/>
              <a:t>Ethics are the moral principles that guide your behavior at work.</a:t>
            </a:r>
          </a:p>
          <a:p>
            <a:endParaRPr lang="en-US" sz="1600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Integrity: </a:t>
            </a:r>
            <a:r>
              <a:rPr lang="en-US" sz="1600" dirty="0" smtClean="0"/>
              <a:t>Doing the right thing, even when no one is watching. This means being honest in your work, your timesheets, and your communications.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Confidentiality: </a:t>
            </a:r>
            <a:r>
              <a:rPr lang="en-US" sz="1600" dirty="0" smtClean="0"/>
              <a:t>This is critical. You will have access to information that is not public.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600200" y="3991927"/>
            <a:ext cx="73152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8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Do Not Share: </a:t>
            </a:r>
            <a:r>
              <a:rPr lang="en-US" sz="1600" dirty="0" smtClean="0"/>
              <a:t>Client lists, financial data, product plans, or personal employee information (like salaries).</a:t>
            </a:r>
          </a:p>
          <a:p>
            <a:pPr marL="285750" lvl="8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lvl="8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Action: </a:t>
            </a:r>
            <a:r>
              <a:rPr lang="en-US" sz="1600" dirty="0" smtClean="0"/>
              <a:t>If you see a document marked "Confidential" left on a printer, secure it and return it to the owner or report it to your manager.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99" y="3950970"/>
            <a:ext cx="3699087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17" y="1619771"/>
            <a:ext cx="3914775" cy="25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</a:t>
            </a:r>
            <a:r>
              <a:rPr lang="en-US" sz="2800" dirty="0" smtClean="0"/>
              <a:t>5</a:t>
            </a:r>
            <a:r>
              <a:rPr lang="en-US" sz="2800" dirty="0"/>
              <a:t>: Professional Ethics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33522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What is Professional Ethics?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81100" y="1817132"/>
            <a:ext cx="73152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1" dirty="0" smtClean="0"/>
              <a:t>Ethics are the moral principles that guide your behavior at work.</a:t>
            </a:r>
          </a:p>
          <a:p>
            <a:endParaRPr lang="en-US" sz="1600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Accountability:</a:t>
            </a:r>
            <a:r>
              <a:rPr lang="en-US" sz="1600" dirty="0" smtClean="0"/>
              <a:t> Taking ownership of your responsibilities.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81100" y="4237166"/>
            <a:ext cx="63627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 smtClean="0"/>
              <a:t>Respect:</a:t>
            </a:r>
            <a:r>
              <a:rPr lang="en-US" sz="1600" dirty="0" smtClean="0"/>
              <a:t> Treat all colleagues, managers, and clients with respect and professionalism, regardless of their role, background, or opinions.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447800" y="312420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If you make a mistake, don't hide it or blame someone else.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Report the mistake to your manager, and be part of the solution. This builds trust.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495800"/>
            <a:ext cx="4576570" cy="1959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19287"/>
            <a:ext cx="4479229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8792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marL="2667000" algn="l">
              <a:lnSpc>
                <a:spcPct val="100000"/>
              </a:lnSpc>
              <a:spcBef>
                <a:spcPts val="95"/>
              </a:spcBef>
            </a:pPr>
            <a:r>
              <a:rPr lang="en-US" sz="2800" dirty="0" smtClean="0"/>
              <a:t>Test your Knowledge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24890" y="2358593"/>
            <a:ext cx="5905500" cy="19114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Please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lang="en-US" sz="2000" dirty="0" smtClean="0">
                <a:latin typeface="Arial MT"/>
                <a:cs typeface="Arial MT"/>
              </a:rPr>
              <a:t>scan the QR code here or go to the below website: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US" sz="2000" u="sng" spc="-10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https://afathelbab.github.io/cnpc/computer-basics-soft-skills/day1/quiz.html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84" y="1649298"/>
            <a:ext cx="3962400" cy="3962400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 rot="19344576">
            <a:off x="3994338" y="810154"/>
            <a:ext cx="3886200" cy="677826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>
            <a:lvl1pPr>
              <a:defRPr sz="2000" b="1" i="0">
                <a:solidFill>
                  <a:srgbClr val="CE2C2C"/>
                </a:solidFill>
                <a:latin typeface="Arial"/>
                <a:ea typeface="+mj-ea"/>
                <a:cs typeface="Arial"/>
              </a:defRPr>
            </a:lvl1pPr>
          </a:lstStyle>
          <a:p>
            <a:pPr marL="2667000" algn="l">
              <a:spcBef>
                <a:spcPts val="95"/>
              </a:spcBef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Again!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088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Let’s</a:t>
            </a:r>
            <a:r>
              <a:rPr sz="2800" spc="-95" dirty="0"/>
              <a:t> </a:t>
            </a:r>
            <a:r>
              <a:rPr sz="2800" dirty="0"/>
              <a:t>Know</a:t>
            </a:r>
            <a:r>
              <a:rPr sz="2800" spc="-100" dirty="0"/>
              <a:t> </a:t>
            </a:r>
            <a:r>
              <a:rPr sz="2800" dirty="0"/>
              <a:t>Each</a:t>
            </a:r>
            <a:r>
              <a:rPr sz="2800" spc="-85" dirty="0"/>
              <a:t> </a:t>
            </a:r>
            <a:r>
              <a:rPr sz="2800" spc="-10" dirty="0"/>
              <a:t>Other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51382" y="2359888"/>
            <a:ext cx="3510279" cy="172212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47320" indent="-134620">
              <a:lnSpc>
                <a:spcPct val="100000"/>
              </a:lnSpc>
              <a:spcBef>
                <a:spcPts val="1035"/>
              </a:spcBef>
              <a:buChar char="-"/>
              <a:tabLst>
                <a:tab pos="147320" algn="l"/>
              </a:tabLst>
            </a:pPr>
            <a:r>
              <a:rPr sz="2000" spc="-10" dirty="0">
                <a:solidFill>
                  <a:srgbClr val="585858"/>
                </a:solidFill>
                <a:latin typeface="Calibri"/>
                <a:cs typeface="Calibri"/>
              </a:rPr>
              <a:t>Name:</a:t>
            </a:r>
            <a:endParaRPr sz="2000" dirty="0">
              <a:latin typeface="Calibri"/>
              <a:cs typeface="Calibri"/>
            </a:endParaRPr>
          </a:p>
          <a:p>
            <a:pPr marL="147320" indent="-134620">
              <a:lnSpc>
                <a:spcPct val="100000"/>
              </a:lnSpc>
              <a:spcBef>
                <a:spcPts val="935"/>
              </a:spcBef>
              <a:buChar char="-"/>
              <a:tabLst>
                <a:tab pos="147320" algn="l"/>
              </a:tabLst>
            </a:pP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Occupation</a:t>
            </a:r>
            <a:r>
              <a:rPr sz="20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20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Department</a:t>
            </a:r>
            <a:r>
              <a:rPr sz="20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/title</a:t>
            </a:r>
            <a:r>
              <a:rPr sz="20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147320" indent="-134620">
              <a:lnSpc>
                <a:spcPct val="100000"/>
              </a:lnSpc>
              <a:spcBef>
                <a:spcPts val="950"/>
              </a:spcBef>
              <a:buChar char="-"/>
              <a:tabLst>
                <a:tab pos="147320" algn="l"/>
              </a:tabLst>
            </a:pPr>
            <a:r>
              <a:rPr sz="2000" spc="-30" dirty="0">
                <a:solidFill>
                  <a:srgbClr val="585858"/>
                </a:solidFill>
                <a:latin typeface="Calibri"/>
                <a:cs typeface="Calibri"/>
              </a:rPr>
              <a:t>Years</a:t>
            </a:r>
            <a:r>
              <a:rPr sz="20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experience</a:t>
            </a:r>
            <a:r>
              <a:rPr sz="20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20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85858"/>
                </a:solidFill>
                <a:latin typeface="Calibri"/>
                <a:cs typeface="Calibri"/>
              </a:rPr>
              <a:t>Where</a:t>
            </a:r>
            <a:r>
              <a:rPr sz="20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85858"/>
                </a:solidFill>
                <a:latin typeface="Calibri"/>
                <a:cs typeface="Calibri"/>
              </a:rPr>
              <a:t>?:</a:t>
            </a:r>
            <a:endParaRPr sz="20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35"/>
              </a:spcBef>
              <a:buClr>
                <a:srgbClr val="44536A"/>
              </a:buClr>
              <a:buChar char="-"/>
              <a:tabLst>
                <a:tab pos="240665" algn="l"/>
              </a:tabLst>
            </a:pPr>
            <a:r>
              <a:rPr sz="2000" spc="-20" dirty="0">
                <a:solidFill>
                  <a:srgbClr val="585858"/>
                </a:solidFill>
                <a:latin typeface="Calibri"/>
                <a:cs typeface="Calibri"/>
              </a:rPr>
              <a:t>Your</a:t>
            </a:r>
            <a:r>
              <a:rPr sz="2000" spc="-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Calibri"/>
                <a:cs typeface="Calibri"/>
              </a:rPr>
              <a:t>Expectation: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57400"/>
            <a:ext cx="4973951" cy="3309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549098"/>
            <a:ext cx="7467600" cy="1908933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algn="ctr"/>
            <a:r>
              <a:rPr lang="en-US" sz="5400" dirty="0" smtClean="0"/>
              <a:t>Workshop</a:t>
            </a: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1788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35" y="239637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76806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 smtClean="0"/>
              <a:t>Workshop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77000" cy="4655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192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96200" y="5867400"/>
            <a:ext cx="3886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hlinkClick r:id="rId5"/>
              </a:rPr>
              <a:t>https://afathelbab.github.io/cnpc/computer-basics-soft-skills/workshops/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8420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789420"/>
            <a:chOff x="0" y="0"/>
            <a:chExt cx="12192000" cy="6789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99" y="211836"/>
              <a:ext cx="540060" cy="5440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7894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6769734"/>
            </a:xfrm>
            <a:custGeom>
              <a:avLst/>
              <a:gdLst/>
              <a:ahLst/>
              <a:cxnLst/>
              <a:rect l="l" t="t" r="r" b="b"/>
              <a:pathLst>
                <a:path w="12192000" h="6769734">
                  <a:moveTo>
                    <a:pt x="0" y="6769606"/>
                  </a:moveTo>
                  <a:lnTo>
                    <a:pt x="12192000" y="676960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769606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8114" y="3109340"/>
            <a:ext cx="5859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</a:t>
            </a:r>
            <a:r>
              <a:rPr sz="3600" spc="-245" dirty="0">
                <a:solidFill>
                  <a:srgbClr val="000000"/>
                </a:solidFill>
              </a:rPr>
              <a:t> </a:t>
            </a:r>
            <a:r>
              <a:rPr sz="3600" spc="-70" dirty="0">
                <a:solidFill>
                  <a:srgbClr val="000000"/>
                </a:solidFill>
              </a:rPr>
              <a:t>Better</a:t>
            </a:r>
            <a:r>
              <a:rPr sz="3600" spc="-145" dirty="0">
                <a:solidFill>
                  <a:srgbClr val="000000"/>
                </a:solidFill>
              </a:rPr>
              <a:t> You,</a:t>
            </a:r>
            <a:r>
              <a:rPr sz="3600" spc="-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</a:t>
            </a:r>
            <a:r>
              <a:rPr sz="3600" spc="-170" dirty="0">
                <a:solidFill>
                  <a:srgbClr val="000000"/>
                </a:solidFill>
              </a:rPr>
              <a:t> </a:t>
            </a:r>
            <a:r>
              <a:rPr sz="3600" spc="-70" dirty="0">
                <a:solidFill>
                  <a:srgbClr val="000000"/>
                </a:solidFill>
              </a:rPr>
              <a:t>Better</a:t>
            </a:r>
            <a:r>
              <a:rPr sz="3600" spc="-145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Niger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5321808" y="1053195"/>
            <a:ext cx="1548765" cy="4386580"/>
            <a:chOff x="5321808" y="1053195"/>
            <a:chExt cx="1548765" cy="4386580"/>
          </a:xfrm>
        </p:grpSpPr>
        <p:sp>
          <p:nvSpPr>
            <p:cNvPr id="8" name="object 8"/>
            <p:cNvSpPr/>
            <p:nvPr/>
          </p:nvSpPr>
          <p:spPr>
            <a:xfrm>
              <a:off x="5321808" y="1053195"/>
              <a:ext cx="1548765" cy="1113790"/>
            </a:xfrm>
            <a:custGeom>
              <a:avLst/>
              <a:gdLst/>
              <a:ahLst/>
              <a:cxnLst/>
              <a:rect l="l" t="t" r="r" b="b"/>
              <a:pathLst>
                <a:path w="1548765" h="1113789">
                  <a:moveTo>
                    <a:pt x="634749" y="989329"/>
                  </a:moveTo>
                  <a:lnTo>
                    <a:pt x="460628" y="989329"/>
                  </a:lnTo>
                  <a:lnTo>
                    <a:pt x="449855" y="1013460"/>
                  </a:lnTo>
                  <a:lnTo>
                    <a:pt x="440737" y="1038860"/>
                  </a:lnTo>
                  <a:lnTo>
                    <a:pt x="440358" y="1065529"/>
                  </a:lnTo>
                  <a:lnTo>
                    <a:pt x="455802" y="1093469"/>
                  </a:lnTo>
                  <a:lnTo>
                    <a:pt x="488311" y="1112519"/>
                  </a:lnTo>
                  <a:lnTo>
                    <a:pt x="529653" y="1113789"/>
                  </a:lnTo>
                  <a:lnTo>
                    <a:pt x="571853" y="1101089"/>
                  </a:lnTo>
                  <a:lnTo>
                    <a:pt x="606932" y="1078229"/>
                  </a:lnTo>
                  <a:lnTo>
                    <a:pt x="629027" y="1047750"/>
                  </a:lnTo>
                  <a:lnTo>
                    <a:pt x="637952" y="1013460"/>
                  </a:lnTo>
                  <a:lnTo>
                    <a:pt x="634749" y="989329"/>
                  </a:lnTo>
                  <a:close/>
                </a:path>
                <a:path w="1548765" h="1113789">
                  <a:moveTo>
                    <a:pt x="1072659" y="533400"/>
                  </a:moveTo>
                  <a:lnTo>
                    <a:pt x="246395" y="533400"/>
                  </a:lnTo>
                  <a:lnTo>
                    <a:pt x="288628" y="538479"/>
                  </a:lnTo>
                  <a:lnTo>
                    <a:pt x="327792" y="553719"/>
                  </a:lnTo>
                  <a:lnTo>
                    <a:pt x="361314" y="579119"/>
                  </a:lnTo>
                  <a:lnTo>
                    <a:pt x="384238" y="609600"/>
                  </a:lnTo>
                  <a:lnTo>
                    <a:pt x="398399" y="645160"/>
                  </a:lnTo>
                  <a:lnTo>
                    <a:pt x="416018" y="651510"/>
                  </a:lnTo>
                  <a:lnTo>
                    <a:pt x="461899" y="683260"/>
                  </a:lnTo>
                  <a:lnTo>
                    <a:pt x="492831" y="730250"/>
                  </a:lnTo>
                  <a:lnTo>
                    <a:pt x="498855" y="749300"/>
                  </a:lnTo>
                  <a:lnTo>
                    <a:pt x="516346" y="755650"/>
                  </a:lnTo>
                  <a:lnTo>
                    <a:pt x="562101" y="787400"/>
                  </a:lnTo>
                  <a:lnTo>
                    <a:pt x="586851" y="820419"/>
                  </a:lnTo>
                  <a:lnTo>
                    <a:pt x="601217" y="859789"/>
                  </a:lnTo>
                  <a:lnTo>
                    <a:pt x="619740" y="866139"/>
                  </a:lnTo>
                  <a:lnTo>
                    <a:pt x="653117" y="885189"/>
                  </a:lnTo>
                  <a:lnTo>
                    <a:pt x="690189" y="928369"/>
                  </a:lnTo>
                  <a:lnTo>
                    <a:pt x="710287" y="996950"/>
                  </a:lnTo>
                  <a:lnTo>
                    <a:pt x="708405" y="1033779"/>
                  </a:lnTo>
                  <a:lnTo>
                    <a:pt x="712559" y="1037589"/>
                  </a:lnTo>
                  <a:lnTo>
                    <a:pt x="721693" y="1047750"/>
                  </a:lnTo>
                  <a:lnTo>
                    <a:pt x="733232" y="1060450"/>
                  </a:lnTo>
                  <a:lnTo>
                    <a:pt x="744474" y="1071879"/>
                  </a:lnTo>
                  <a:lnTo>
                    <a:pt x="766927" y="1087119"/>
                  </a:lnTo>
                  <a:lnTo>
                    <a:pt x="792559" y="1092200"/>
                  </a:lnTo>
                  <a:lnTo>
                    <a:pt x="818215" y="1087119"/>
                  </a:lnTo>
                  <a:lnTo>
                    <a:pt x="840739" y="1071879"/>
                  </a:lnTo>
                  <a:lnTo>
                    <a:pt x="855545" y="1049019"/>
                  </a:lnTo>
                  <a:lnTo>
                    <a:pt x="860504" y="1023619"/>
                  </a:lnTo>
                  <a:lnTo>
                    <a:pt x="855581" y="998219"/>
                  </a:lnTo>
                  <a:lnTo>
                    <a:pt x="840739" y="976629"/>
                  </a:lnTo>
                  <a:lnTo>
                    <a:pt x="825543" y="960119"/>
                  </a:lnTo>
                  <a:lnTo>
                    <a:pt x="793559" y="924560"/>
                  </a:lnTo>
                  <a:lnTo>
                    <a:pt x="763194" y="889000"/>
                  </a:lnTo>
                  <a:lnTo>
                    <a:pt x="752855" y="868679"/>
                  </a:lnTo>
                  <a:lnTo>
                    <a:pt x="953429" y="868679"/>
                  </a:lnTo>
                  <a:lnTo>
                    <a:pt x="952003" y="867410"/>
                  </a:lnTo>
                  <a:lnTo>
                    <a:pt x="911923" y="830579"/>
                  </a:lnTo>
                  <a:lnTo>
                    <a:pt x="873557" y="791210"/>
                  </a:lnTo>
                  <a:lnTo>
                    <a:pt x="860170" y="768350"/>
                  </a:lnTo>
                  <a:lnTo>
                    <a:pt x="1081081" y="768350"/>
                  </a:lnTo>
                  <a:lnTo>
                    <a:pt x="1059243" y="744219"/>
                  </a:lnTo>
                  <a:lnTo>
                    <a:pt x="1023028" y="701039"/>
                  </a:lnTo>
                  <a:lnTo>
                    <a:pt x="1010412" y="676910"/>
                  </a:lnTo>
                  <a:lnTo>
                    <a:pt x="1216034" y="676910"/>
                  </a:lnTo>
                  <a:lnTo>
                    <a:pt x="1072659" y="533400"/>
                  </a:lnTo>
                  <a:close/>
                </a:path>
                <a:path w="1548765" h="1113789">
                  <a:moveTo>
                    <a:pt x="953429" y="868679"/>
                  </a:moveTo>
                  <a:lnTo>
                    <a:pt x="752855" y="868679"/>
                  </a:lnTo>
                  <a:lnTo>
                    <a:pt x="776037" y="883919"/>
                  </a:lnTo>
                  <a:lnTo>
                    <a:pt x="819911" y="924560"/>
                  </a:lnTo>
                  <a:lnTo>
                    <a:pt x="883157" y="988060"/>
                  </a:lnTo>
                  <a:lnTo>
                    <a:pt x="905589" y="1003300"/>
                  </a:lnTo>
                  <a:lnTo>
                    <a:pt x="931163" y="1008379"/>
                  </a:lnTo>
                  <a:lnTo>
                    <a:pt x="956738" y="1003300"/>
                  </a:lnTo>
                  <a:lnTo>
                    <a:pt x="979169" y="988060"/>
                  </a:lnTo>
                  <a:lnTo>
                    <a:pt x="994100" y="966469"/>
                  </a:lnTo>
                  <a:lnTo>
                    <a:pt x="999077" y="941069"/>
                  </a:lnTo>
                  <a:lnTo>
                    <a:pt x="994100" y="914400"/>
                  </a:lnTo>
                  <a:lnTo>
                    <a:pt x="979169" y="892810"/>
                  </a:lnTo>
                  <a:lnTo>
                    <a:pt x="978026" y="891539"/>
                  </a:lnTo>
                  <a:lnTo>
                    <a:pt x="972692" y="886460"/>
                  </a:lnTo>
                  <a:lnTo>
                    <a:pt x="970533" y="883919"/>
                  </a:lnTo>
                  <a:lnTo>
                    <a:pt x="953429" y="868679"/>
                  </a:lnTo>
                  <a:close/>
                </a:path>
                <a:path w="1548765" h="1113789">
                  <a:moveTo>
                    <a:pt x="531101" y="887729"/>
                  </a:moveTo>
                  <a:lnTo>
                    <a:pt x="352932" y="887729"/>
                  </a:lnTo>
                  <a:lnTo>
                    <a:pt x="344779" y="909319"/>
                  </a:lnTo>
                  <a:lnTo>
                    <a:pt x="337327" y="932179"/>
                  </a:lnTo>
                  <a:lnTo>
                    <a:pt x="336948" y="956310"/>
                  </a:lnTo>
                  <a:lnTo>
                    <a:pt x="350012" y="982979"/>
                  </a:lnTo>
                  <a:lnTo>
                    <a:pt x="375386" y="1000760"/>
                  </a:lnTo>
                  <a:lnTo>
                    <a:pt x="404510" y="1003300"/>
                  </a:lnTo>
                  <a:lnTo>
                    <a:pt x="434040" y="998219"/>
                  </a:lnTo>
                  <a:lnTo>
                    <a:pt x="460628" y="989329"/>
                  </a:lnTo>
                  <a:lnTo>
                    <a:pt x="634749" y="989329"/>
                  </a:lnTo>
                  <a:lnTo>
                    <a:pt x="633400" y="979169"/>
                  </a:lnTo>
                  <a:lnTo>
                    <a:pt x="615061" y="948689"/>
                  </a:lnTo>
                  <a:lnTo>
                    <a:pt x="595760" y="934719"/>
                  </a:lnTo>
                  <a:lnTo>
                    <a:pt x="580878" y="929639"/>
                  </a:lnTo>
                  <a:lnTo>
                    <a:pt x="525144" y="929639"/>
                  </a:lnTo>
                  <a:lnTo>
                    <a:pt x="531332" y="905510"/>
                  </a:lnTo>
                  <a:lnTo>
                    <a:pt x="531101" y="887729"/>
                  </a:lnTo>
                  <a:close/>
                </a:path>
                <a:path w="1548765" h="1113789">
                  <a:moveTo>
                    <a:pt x="549445" y="925829"/>
                  </a:moveTo>
                  <a:lnTo>
                    <a:pt x="525144" y="929639"/>
                  </a:lnTo>
                  <a:lnTo>
                    <a:pt x="580878" y="929639"/>
                  </a:lnTo>
                  <a:lnTo>
                    <a:pt x="573436" y="927100"/>
                  </a:lnTo>
                  <a:lnTo>
                    <a:pt x="549445" y="925829"/>
                  </a:lnTo>
                  <a:close/>
                </a:path>
                <a:path w="1548765" h="1113789">
                  <a:moveTo>
                    <a:pt x="1081081" y="768350"/>
                  </a:moveTo>
                  <a:lnTo>
                    <a:pt x="860170" y="768350"/>
                  </a:lnTo>
                  <a:lnTo>
                    <a:pt x="888642" y="784860"/>
                  </a:lnTo>
                  <a:lnTo>
                    <a:pt x="942403" y="830579"/>
                  </a:lnTo>
                  <a:lnTo>
                    <a:pt x="994544" y="876300"/>
                  </a:lnTo>
                  <a:lnTo>
                    <a:pt x="1018158" y="897889"/>
                  </a:lnTo>
                  <a:lnTo>
                    <a:pt x="1040278" y="911860"/>
                  </a:lnTo>
                  <a:lnTo>
                    <a:pt x="1089757" y="910589"/>
                  </a:lnTo>
                  <a:lnTo>
                    <a:pt x="1125577" y="875029"/>
                  </a:lnTo>
                  <a:lnTo>
                    <a:pt x="1130776" y="850900"/>
                  </a:lnTo>
                  <a:lnTo>
                    <a:pt x="1127164" y="826769"/>
                  </a:lnTo>
                  <a:lnTo>
                    <a:pt x="1114932" y="805179"/>
                  </a:lnTo>
                  <a:lnTo>
                    <a:pt x="1097172" y="786129"/>
                  </a:lnTo>
                  <a:lnTo>
                    <a:pt x="1081081" y="768350"/>
                  </a:lnTo>
                  <a:close/>
                </a:path>
                <a:path w="1548765" h="1113789">
                  <a:moveTo>
                    <a:pt x="430004" y="783589"/>
                  </a:moveTo>
                  <a:lnTo>
                    <a:pt x="252349" y="783589"/>
                  </a:lnTo>
                  <a:lnTo>
                    <a:pt x="244236" y="805179"/>
                  </a:lnTo>
                  <a:lnTo>
                    <a:pt x="236600" y="828039"/>
                  </a:lnTo>
                  <a:lnTo>
                    <a:pt x="236204" y="852169"/>
                  </a:lnTo>
                  <a:lnTo>
                    <a:pt x="249808" y="878839"/>
                  </a:lnTo>
                  <a:lnTo>
                    <a:pt x="274655" y="897889"/>
                  </a:lnTo>
                  <a:lnTo>
                    <a:pt x="301609" y="900429"/>
                  </a:lnTo>
                  <a:lnTo>
                    <a:pt x="328443" y="894079"/>
                  </a:lnTo>
                  <a:lnTo>
                    <a:pt x="352932" y="887729"/>
                  </a:lnTo>
                  <a:lnTo>
                    <a:pt x="531101" y="887729"/>
                  </a:lnTo>
                  <a:lnTo>
                    <a:pt x="509650" y="838200"/>
                  </a:lnTo>
                  <a:lnTo>
                    <a:pt x="471455" y="816610"/>
                  </a:lnTo>
                  <a:lnTo>
                    <a:pt x="426974" y="816610"/>
                  </a:lnTo>
                  <a:lnTo>
                    <a:pt x="430748" y="795019"/>
                  </a:lnTo>
                  <a:lnTo>
                    <a:pt x="430004" y="783589"/>
                  </a:lnTo>
                  <a:close/>
                </a:path>
                <a:path w="1548765" h="1113789">
                  <a:moveTo>
                    <a:pt x="449500" y="814069"/>
                  </a:moveTo>
                  <a:lnTo>
                    <a:pt x="426974" y="816610"/>
                  </a:lnTo>
                  <a:lnTo>
                    <a:pt x="471455" y="816610"/>
                  </a:lnTo>
                  <a:lnTo>
                    <a:pt x="449500" y="814069"/>
                  </a:lnTo>
                  <a:close/>
                </a:path>
                <a:path w="1548765" h="1113789">
                  <a:moveTo>
                    <a:pt x="1216034" y="676910"/>
                  </a:moveTo>
                  <a:lnTo>
                    <a:pt x="1010412" y="676910"/>
                  </a:lnTo>
                  <a:lnTo>
                    <a:pt x="1033085" y="689610"/>
                  </a:lnTo>
                  <a:lnTo>
                    <a:pt x="1074070" y="726439"/>
                  </a:lnTo>
                  <a:lnTo>
                    <a:pt x="1131062" y="783589"/>
                  </a:lnTo>
                  <a:lnTo>
                    <a:pt x="1153497" y="797560"/>
                  </a:lnTo>
                  <a:lnTo>
                    <a:pt x="1179099" y="802639"/>
                  </a:lnTo>
                  <a:lnTo>
                    <a:pt x="1204749" y="797560"/>
                  </a:lnTo>
                  <a:lnTo>
                    <a:pt x="1227327" y="783589"/>
                  </a:lnTo>
                  <a:lnTo>
                    <a:pt x="1242115" y="760729"/>
                  </a:lnTo>
                  <a:lnTo>
                    <a:pt x="1247044" y="735329"/>
                  </a:lnTo>
                  <a:lnTo>
                    <a:pt x="1242115" y="709929"/>
                  </a:lnTo>
                  <a:lnTo>
                    <a:pt x="1227327" y="687069"/>
                  </a:lnTo>
                  <a:lnTo>
                    <a:pt x="1226185" y="687069"/>
                  </a:lnTo>
                  <a:lnTo>
                    <a:pt x="1216034" y="676910"/>
                  </a:lnTo>
                  <a:close/>
                </a:path>
                <a:path w="1548765" h="1113789">
                  <a:moveTo>
                    <a:pt x="245094" y="604519"/>
                  </a:moveTo>
                  <a:lnTo>
                    <a:pt x="178053" y="633729"/>
                  </a:lnTo>
                  <a:lnTo>
                    <a:pt x="152657" y="665479"/>
                  </a:lnTo>
                  <a:lnTo>
                    <a:pt x="136620" y="703579"/>
                  </a:lnTo>
                  <a:lnTo>
                    <a:pt x="134155" y="741679"/>
                  </a:lnTo>
                  <a:lnTo>
                    <a:pt x="149478" y="774700"/>
                  </a:lnTo>
                  <a:lnTo>
                    <a:pt x="175732" y="793750"/>
                  </a:lnTo>
                  <a:lnTo>
                    <a:pt x="202533" y="796289"/>
                  </a:lnTo>
                  <a:lnTo>
                    <a:pt x="228524" y="789939"/>
                  </a:lnTo>
                  <a:lnTo>
                    <a:pt x="252349" y="783589"/>
                  </a:lnTo>
                  <a:lnTo>
                    <a:pt x="430004" y="783589"/>
                  </a:lnTo>
                  <a:lnTo>
                    <a:pt x="409066" y="734060"/>
                  </a:lnTo>
                  <a:lnTo>
                    <a:pt x="370951" y="712469"/>
                  </a:lnTo>
                  <a:lnTo>
                    <a:pt x="326643" y="712469"/>
                  </a:lnTo>
                  <a:lnTo>
                    <a:pt x="330344" y="690879"/>
                  </a:lnTo>
                  <a:lnTo>
                    <a:pt x="328818" y="668019"/>
                  </a:lnTo>
                  <a:lnTo>
                    <a:pt x="321696" y="647700"/>
                  </a:lnTo>
                  <a:lnTo>
                    <a:pt x="308609" y="629919"/>
                  </a:lnTo>
                  <a:lnTo>
                    <a:pt x="279370" y="610869"/>
                  </a:lnTo>
                  <a:lnTo>
                    <a:pt x="245094" y="604519"/>
                  </a:lnTo>
                  <a:close/>
                </a:path>
                <a:path w="1548765" h="1113789">
                  <a:moveTo>
                    <a:pt x="349041" y="709929"/>
                  </a:moveTo>
                  <a:lnTo>
                    <a:pt x="326643" y="712469"/>
                  </a:lnTo>
                  <a:lnTo>
                    <a:pt x="370951" y="712469"/>
                  </a:lnTo>
                  <a:lnTo>
                    <a:pt x="349041" y="709929"/>
                  </a:lnTo>
                  <a:close/>
                </a:path>
                <a:path w="1548765" h="1113789">
                  <a:moveTo>
                    <a:pt x="0" y="85089"/>
                  </a:moveTo>
                  <a:lnTo>
                    <a:pt x="0" y="621029"/>
                  </a:lnTo>
                  <a:lnTo>
                    <a:pt x="7504" y="622300"/>
                  </a:lnTo>
                  <a:lnTo>
                    <a:pt x="53899" y="637539"/>
                  </a:lnTo>
                  <a:lnTo>
                    <a:pt x="83692" y="648969"/>
                  </a:lnTo>
                  <a:lnTo>
                    <a:pt x="91406" y="631189"/>
                  </a:lnTo>
                  <a:lnTo>
                    <a:pt x="101203" y="613410"/>
                  </a:lnTo>
                  <a:lnTo>
                    <a:pt x="127000" y="580389"/>
                  </a:lnTo>
                  <a:lnTo>
                    <a:pt x="163009" y="554989"/>
                  </a:lnTo>
                  <a:lnTo>
                    <a:pt x="203665" y="538479"/>
                  </a:lnTo>
                  <a:lnTo>
                    <a:pt x="246395" y="533400"/>
                  </a:lnTo>
                  <a:lnTo>
                    <a:pt x="1072659" y="533400"/>
                  </a:lnTo>
                  <a:lnTo>
                    <a:pt x="1002775" y="463550"/>
                  </a:lnTo>
                  <a:lnTo>
                    <a:pt x="599186" y="463550"/>
                  </a:lnTo>
                  <a:lnTo>
                    <a:pt x="550202" y="455929"/>
                  </a:lnTo>
                  <a:lnTo>
                    <a:pt x="507668" y="433069"/>
                  </a:lnTo>
                  <a:lnTo>
                    <a:pt x="474132" y="400050"/>
                  </a:lnTo>
                  <a:lnTo>
                    <a:pt x="452142" y="358139"/>
                  </a:lnTo>
                  <a:lnTo>
                    <a:pt x="444245" y="309879"/>
                  </a:lnTo>
                  <a:lnTo>
                    <a:pt x="449554" y="269239"/>
                  </a:lnTo>
                  <a:lnTo>
                    <a:pt x="464518" y="233679"/>
                  </a:lnTo>
                  <a:lnTo>
                    <a:pt x="487697" y="203200"/>
                  </a:lnTo>
                  <a:lnTo>
                    <a:pt x="517651" y="179070"/>
                  </a:lnTo>
                  <a:lnTo>
                    <a:pt x="559503" y="152400"/>
                  </a:lnTo>
                  <a:lnTo>
                    <a:pt x="209405" y="152400"/>
                  </a:lnTo>
                  <a:lnTo>
                    <a:pt x="154431" y="138429"/>
                  </a:lnTo>
                  <a:lnTo>
                    <a:pt x="0" y="85089"/>
                  </a:lnTo>
                  <a:close/>
                </a:path>
                <a:path w="1548765" h="1113789">
                  <a:moveTo>
                    <a:pt x="1548384" y="260350"/>
                  </a:moveTo>
                  <a:lnTo>
                    <a:pt x="898380" y="260350"/>
                  </a:lnTo>
                  <a:lnTo>
                    <a:pt x="934735" y="264159"/>
                  </a:lnTo>
                  <a:lnTo>
                    <a:pt x="957780" y="275589"/>
                  </a:lnTo>
                  <a:lnTo>
                    <a:pt x="965834" y="281939"/>
                  </a:lnTo>
                  <a:lnTo>
                    <a:pt x="1295272" y="605789"/>
                  </a:lnTo>
                  <a:lnTo>
                    <a:pt x="1332807" y="628650"/>
                  </a:lnTo>
                  <a:lnTo>
                    <a:pt x="1371234" y="635000"/>
                  </a:lnTo>
                  <a:lnTo>
                    <a:pt x="1404733" y="631189"/>
                  </a:lnTo>
                  <a:lnTo>
                    <a:pt x="1427480" y="627379"/>
                  </a:lnTo>
                  <a:lnTo>
                    <a:pt x="1495647" y="614679"/>
                  </a:lnTo>
                  <a:lnTo>
                    <a:pt x="1532385" y="608329"/>
                  </a:lnTo>
                  <a:lnTo>
                    <a:pt x="1548384" y="604519"/>
                  </a:lnTo>
                  <a:lnTo>
                    <a:pt x="1548384" y="260350"/>
                  </a:lnTo>
                  <a:close/>
                </a:path>
                <a:path w="1548765" h="1113789">
                  <a:moveTo>
                    <a:pt x="866665" y="363219"/>
                  </a:moveTo>
                  <a:lnTo>
                    <a:pt x="825500" y="372110"/>
                  </a:lnTo>
                  <a:lnTo>
                    <a:pt x="792487" y="386079"/>
                  </a:lnTo>
                  <a:lnTo>
                    <a:pt x="690117" y="434339"/>
                  </a:lnTo>
                  <a:lnTo>
                    <a:pt x="659425" y="448310"/>
                  </a:lnTo>
                  <a:lnTo>
                    <a:pt x="633745" y="457200"/>
                  </a:lnTo>
                  <a:lnTo>
                    <a:pt x="613519" y="462279"/>
                  </a:lnTo>
                  <a:lnTo>
                    <a:pt x="599186" y="463550"/>
                  </a:lnTo>
                  <a:lnTo>
                    <a:pt x="1002775" y="463550"/>
                  </a:lnTo>
                  <a:lnTo>
                    <a:pt x="954425" y="415289"/>
                  </a:lnTo>
                  <a:lnTo>
                    <a:pt x="929513" y="389889"/>
                  </a:lnTo>
                  <a:lnTo>
                    <a:pt x="921565" y="383539"/>
                  </a:lnTo>
                  <a:lnTo>
                    <a:pt x="899652" y="370839"/>
                  </a:lnTo>
                  <a:lnTo>
                    <a:pt x="866665" y="363219"/>
                  </a:lnTo>
                  <a:close/>
                </a:path>
                <a:path w="1548765" h="1113789">
                  <a:moveTo>
                    <a:pt x="1002506" y="0"/>
                  </a:moveTo>
                  <a:lnTo>
                    <a:pt x="968331" y="2539"/>
                  </a:lnTo>
                  <a:lnTo>
                    <a:pt x="933322" y="16509"/>
                  </a:lnTo>
                  <a:lnTo>
                    <a:pt x="898012" y="35559"/>
                  </a:lnTo>
                  <a:lnTo>
                    <a:pt x="854622" y="59689"/>
                  </a:lnTo>
                  <a:lnTo>
                    <a:pt x="805673" y="86359"/>
                  </a:lnTo>
                  <a:lnTo>
                    <a:pt x="701166" y="144779"/>
                  </a:lnTo>
                  <a:lnTo>
                    <a:pt x="604636" y="200659"/>
                  </a:lnTo>
                  <a:lnTo>
                    <a:pt x="565657" y="224789"/>
                  </a:lnTo>
                  <a:lnTo>
                    <a:pt x="523938" y="259079"/>
                  </a:lnTo>
                  <a:lnTo>
                    <a:pt x="507745" y="307339"/>
                  </a:lnTo>
                  <a:lnTo>
                    <a:pt x="518826" y="345439"/>
                  </a:lnTo>
                  <a:lnTo>
                    <a:pt x="548957" y="377189"/>
                  </a:lnTo>
                  <a:lnTo>
                    <a:pt x="593470" y="392429"/>
                  </a:lnTo>
                  <a:lnTo>
                    <a:pt x="647700" y="379729"/>
                  </a:lnTo>
                  <a:lnTo>
                    <a:pt x="687157" y="360679"/>
                  </a:lnTo>
                  <a:lnTo>
                    <a:pt x="739616" y="332739"/>
                  </a:lnTo>
                  <a:lnTo>
                    <a:pt x="796790" y="303529"/>
                  </a:lnTo>
                  <a:lnTo>
                    <a:pt x="850391" y="275589"/>
                  </a:lnTo>
                  <a:lnTo>
                    <a:pt x="898380" y="260350"/>
                  </a:lnTo>
                  <a:lnTo>
                    <a:pt x="1548384" y="260350"/>
                  </a:lnTo>
                  <a:lnTo>
                    <a:pt x="1548384" y="191770"/>
                  </a:lnTo>
                  <a:lnTo>
                    <a:pt x="1279415" y="191770"/>
                  </a:lnTo>
                  <a:lnTo>
                    <a:pt x="1259697" y="187959"/>
                  </a:lnTo>
                  <a:lnTo>
                    <a:pt x="1247193" y="181609"/>
                  </a:lnTo>
                  <a:lnTo>
                    <a:pt x="1242821" y="179070"/>
                  </a:lnTo>
                  <a:lnTo>
                    <a:pt x="1229953" y="167639"/>
                  </a:lnTo>
                  <a:lnTo>
                    <a:pt x="1195403" y="138429"/>
                  </a:lnTo>
                  <a:lnTo>
                    <a:pt x="1145256" y="95250"/>
                  </a:lnTo>
                  <a:lnTo>
                    <a:pt x="1085595" y="45720"/>
                  </a:lnTo>
                  <a:lnTo>
                    <a:pt x="1040157" y="12700"/>
                  </a:lnTo>
                  <a:lnTo>
                    <a:pt x="1002506" y="0"/>
                  </a:lnTo>
                  <a:close/>
                </a:path>
                <a:path w="1548765" h="1113789">
                  <a:moveTo>
                    <a:pt x="1548384" y="137159"/>
                  </a:moveTo>
                  <a:lnTo>
                    <a:pt x="1523728" y="143509"/>
                  </a:lnTo>
                  <a:lnTo>
                    <a:pt x="1462389" y="156209"/>
                  </a:lnTo>
                  <a:lnTo>
                    <a:pt x="1383309" y="173989"/>
                  </a:lnTo>
                  <a:lnTo>
                    <a:pt x="1305433" y="190500"/>
                  </a:lnTo>
                  <a:lnTo>
                    <a:pt x="1279415" y="191770"/>
                  </a:lnTo>
                  <a:lnTo>
                    <a:pt x="1548384" y="191770"/>
                  </a:lnTo>
                  <a:lnTo>
                    <a:pt x="1548384" y="137159"/>
                  </a:lnTo>
                  <a:close/>
                </a:path>
                <a:path w="1548765" h="1113789">
                  <a:moveTo>
                    <a:pt x="583183" y="6350"/>
                  </a:moveTo>
                  <a:lnTo>
                    <a:pt x="497548" y="26670"/>
                  </a:lnTo>
                  <a:lnTo>
                    <a:pt x="401399" y="71120"/>
                  </a:lnTo>
                  <a:lnTo>
                    <a:pt x="322990" y="115570"/>
                  </a:lnTo>
                  <a:lnTo>
                    <a:pt x="290575" y="135889"/>
                  </a:lnTo>
                  <a:lnTo>
                    <a:pt x="280537" y="140970"/>
                  </a:lnTo>
                  <a:lnTo>
                    <a:pt x="252460" y="149859"/>
                  </a:lnTo>
                  <a:lnTo>
                    <a:pt x="209405" y="152400"/>
                  </a:lnTo>
                  <a:lnTo>
                    <a:pt x="559503" y="152400"/>
                  </a:lnTo>
                  <a:lnTo>
                    <a:pt x="575446" y="142239"/>
                  </a:lnTo>
                  <a:lnTo>
                    <a:pt x="642540" y="104139"/>
                  </a:lnTo>
                  <a:lnTo>
                    <a:pt x="721232" y="60959"/>
                  </a:lnTo>
                  <a:lnTo>
                    <a:pt x="713021" y="52070"/>
                  </a:lnTo>
                  <a:lnTo>
                    <a:pt x="687831" y="33020"/>
                  </a:lnTo>
                  <a:lnTo>
                    <a:pt x="644830" y="15239"/>
                  </a:lnTo>
                  <a:lnTo>
                    <a:pt x="583183" y="635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4376927"/>
              <a:ext cx="1281683" cy="10622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87861" y="6425285"/>
            <a:ext cx="187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ahoma"/>
                <a:cs typeface="Tahoma"/>
              </a:rPr>
              <a:t>74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088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Training</a:t>
            </a:r>
            <a:r>
              <a:rPr sz="2800" spc="-180" dirty="0"/>
              <a:t> </a:t>
            </a:r>
            <a:r>
              <a:rPr sz="2800" spc="-10" dirty="0"/>
              <a:t>Objectives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742" y="1102308"/>
            <a:ext cx="59861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After</a:t>
            </a:r>
            <a:r>
              <a:rPr sz="20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finalizing</a:t>
            </a:r>
            <a:r>
              <a:rPr sz="20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0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sz="20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you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should</a:t>
            </a:r>
            <a:r>
              <a:rPr sz="20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20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able</a:t>
            </a:r>
            <a:r>
              <a:rPr sz="20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623" y="1805202"/>
            <a:ext cx="10973177" cy="3525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2D5395"/>
                </a:solidFill>
                <a:latin typeface="Calibri"/>
                <a:cs typeface="Calibri"/>
              </a:rPr>
              <a:t>Computer Hardware</a:t>
            </a:r>
            <a:r>
              <a:rPr lang="en-US" sz="2000" dirty="0">
                <a:solidFill>
                  <a:srgbClr val="2D5395"/>
                </a:solidFill>
                <a:latin typeface="Calibri"/>
                <a:cs typeface="Calibri"/>
              </a:rPr>
              <a:t>: Identify components, connect peripherals, and perform basic troubleshooting.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585858"/>
                </a:solidFill>
                <a:latin typeface="Calibri"/>
                <a:cs typeface="Calibri"/>
              </a:rPr>
              <a:t>Excel</a:t>
            </a:r>
            <a:r>
              <a:rPr lang="en-US" sz="2000" dirty="0">
                <a:solidFill>
                  <a:srgbClr val="585858"/>
                </a:solidFill>
                <a:latin typeface="Calibri"/>
                <a:cs typeface="Calibri"/>
              </a:rPr>
              <a:t>: Use essential formulas, sort/filter data, and create basic charts.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585858"/>
                </a:solidFill>
                <a:latin typeface="Calibri"/>
                <a:cs typeface="Calibri"/>
              </a:rPr>
              <a:t>PowerPoint</a:t>
            </a:r>
            <a:r>
              <a:rPr lang="en-US" sz="2000" dirty="0">
                <a:solidFill>
                  <a:srgbClr val="585858"/>
                </a:solidFill>
                <a:latin typeface="Calibri"/>
                <a:cs typeface="Calibri"/>
              </a:rPr>
              <a:t>: Create clean, professional slides and insert objects (images, charts).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585858"/>
                </a:solidFill>
                <a:latin typeface="Calibri"/>
                <a:cs typeface="Calibri"/>
              </a:rPr>
              <a:t>Word</a:t>
            </a:r>
            <a:r>
              <a:rPr lang="en-US" sz="2000" dirty="0">
                <a:solidFill>
                  <a:srgbClr val="585858"/>
                </a:solidFill>
                <a:latin typeface="Calibri"/>
                <a:cs typeface="Calibri"/>
              </a:rPr>
              <a:t>: Apply consistent formatting (styles, headers) and use Track Changes.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2D5395"/>
                </a:solidFill>
                <a:latin typeface="Calibri"/>
                <a:cs typeface="Calibri"/>
              </a:rPr>
              <a:t>Outlook</a:t>
            </a:r>
            <a:r>
              <a:rPr lang="en-US" sz="2000" dirty="0">
                <a:solidFill>
                  <a:srgbClr val="2D5395"/>
                </a:solidFill>
                <a:latin typeface="Calibri"/>
                <a:cs typeface="Calibri"/>
              </a:rPr>
              <a:t>: Write professional emails, organize their inbox, and manage their calendar.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585858"/>
                </a:solidFill>
                <a:latin typeface="Calibri"/>
                <a:cs typeface="Calibri"/>
              </a:rPr>
              <a:t>ERP</a:t>
            </a:r>
            <a:r>
              <a:rPr lang="en-US" sz="2000" dirty="0">
                <a:solidFill>
                  <a:srgbClr val="585858"/>
                </a:solidFill>
                <a:latin typeface="Calibri"/>
                <a:cs typeface="Calibri"/>
              </a:rPr>
              <a:t>: Define what an ERP system is and explain its purpose in the business.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2D5395"/>
                </a:solidFill>
                <a:latin typeface="Calibri"/>
                <a:cs typeface="Calibri"/>
              </a:rPr>
              <a:t>Workplace Etiquette</a:t>
            </a:r>
            <a:r>
              <a:rPr lang="en-US" sz="2000" dirty="0">
                <a:solidFill>
                  <a:srgbClr val="2D5395"/>
                </a:solidFill>
                <a:latin typeface="Calibri"/>
                <a:cs typeface="Calibri"/>
              </a:rPr>
              <a:t>: Demonstrate professional conduct in physical and virtual settings.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2D5395"/>
                </a:solidFill>
                <a:latin typeface="Calibri"/>
                <a:cs typeface="Calibri"/>
              </a:rPr>
              <a:t>Communication</a:t>
            </a:r>
            <a:r>
              <a:rPr lang="en-US" sz="2000" dirty="0">
                <a:solidFill>
                  <a:srgbClr val="2D5395"/>
                </a:solidFill>
                <a:latin typeface="Calibri"/>
                <a:cs typeface="Calibri"/>
              </a:rPr>
              <a:t>: Practice active listening and communicate ideas clearly.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2D5395"/>
                </a:solidFill>
                <a:latin typeface="Calibri"/>
                <a:cs typeface="Calibri"/>
              </a:rPr>
              <a:t>Professional Ethics</a:t>
            </a:r>
            <a:r>
              <a:rPr lang="en-US" sz="2000" dirty="0">
                <a:solidFill>
                  <a:srgbClr val="2D5395"/>
                </a:solidFill>
                <a:latin typeface="Calibri"/>
                <a:cs typeface="Calibri"/>
              </a:rPr>
              <a:t>: Understand the importance of integrity, confidentiality, and accountability.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585858"/>
                </a:solidFill>
                <a:latin typeface="Calibri"/>
                <a:cs typeface="Calibri"/>
              </a:rPr>
              <a:t>Time Management</a:t>
            </a:r>
            <a:r>
              <a:rPr lang="en-US" sz="2000" dirty="0">
                <a:solidFill>
                  <a:srgbClr val="585858"/>
                </a:solidFill>
                <a:latin typeface="Calibri"/>
                <a:cs typeface="Calibri"/>
              </a:rPr>
              <a:t>: Prioritize tasks effectively and plan their workday.</a:t>
            </a:r>
          </a:p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lang="en-US" sz="2000" b="1" dirty="0">
                <a:solidFill>
                  <a:srgbClr val="585858"/>
                </a:solidFill>
                <a:latin typeface="Calibri"/>
                <a:cs typeface="Calibri"/>
              </a:rPr>
              <a:t>Problem Solving</a:t>
            </a:r>
            <a:r>
              <a:rPr lang="en-US" sz="2000" dirty="0">
                <a:solidFill>
                  <a:srgbClr val="585858"/>
                </a:solidFill>
                <a:latin typeface="Calibri"/>
                <a:cs typeface="Calibri"/>
              </a:rPr>
              <a:t>: Apply a structured approach to identify and solve workplace problems.</a:t>
            </a:r>
            <a:endParaRPr sz="2000" dirty="0">
              <a:solidFill>
                <a:srgbClr val="585858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0014" y="2209800"/>
            <a:ext cx="2410147" cy="15811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8792"/>
            <a:ext cx="6781800" cy="677826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marL="2667000" algn="l">
              <a:lnSpc>
                <a:spcPct val="100000"/>
              </a:lnSpc>
              <a:spcBef>
                <a:spcPts val="95"/>
              </a:spcBef>
            </a:pPr>
            <a:r>
              <a:rPr lang="en-US" sz="2800" dirty="0" smtClean="0"/>
              <a:t>Test your Knowledge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24890" y="2358593"/>
            <a:ext cx="5905500" cy="19114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Please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lang="en-US" sz="2000" dirty="0" smtClean="0">
                <a:latin typeface="Arial MT"/>
                <a:cs typeface="Arial MT"/>
              </a:rPr>
              <a:t>scan the QR code here or go to the below website: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US" sz="2000" u="sng" spc="-10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https://afathelbab.github.io/cnpc/computer-basics-soft-skills/day1/quiz.html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84" y="1649298"/>
            <a:ext cx="39624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228600"/>
            <a:ext cx="3465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1645" algn="l"/>
              </a:tabLst>
            </a:pPr>
            <a:r>
              <a:rPr lang="en-US" sz="2800" dirty="0" smtClean="0"/>
              <a:t>Quiz </a:t>
            </a:r>
            <a:r>
              <a:rPr sz="2800" spc="-10" dirty="0" smtClean="0"/>
              <a:t>Reflection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37082" y="2358593"/>
            <a:ext cx="5652135" cy="29476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latin typeface="Arial MT"/>
                <a:cs typeface="Arial MT"/>
              </a:rPr>
              <a:t>How many got the full mark?</a:t>
            </a:r>
            <a:r>
              <a:rPr lang="ar-EG" sz="2000" dirty="0" smtClean="0">
                <a:latin typeface="Arial MT"/>
                <a:cs typeface="Arial MT"/>
              </a:rPr>
              <a:t> 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ar-EG"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latin typeface="Arial MT"/>
                <a:cs typeface="Arial MT"/>
              </a:rPr>
              <a:t>How got more than 50% correct?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latin typeface="Arial MT"/>
                <a:cs typeface="Arial MT"/>
              </a:rPr>
              <a:t>How many got them all wrong?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 smtClean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latin typeface="Arial MT"/>
                <a:cs typeface="Arial MT"/>
              </a:rPr>
              <a:t>It’s </a:t>
            </a:r>
            <a:r>
              <a:rPr lang="en-US" sz="2400" b="1" dirty="0" smtClean="0">
                <a:solidFill>
                  <a:srgbClr val="00B050"/>
                </a:solidFill>
                <a:latin typeface="Arial MT"/>
                <a:cs typeface="Arial MT"/>
              </a:rPr>
              <a:t>OK</a:t>
            </a:r>
            <a:r>
              <a:rPr lang="en-US" sz="2000" dirty="0" smtClean="0">
                <a:latin typeface="Arial MT"/>
                <a:cs typeface="Arial MT"/>
              </a:rPr>
              <a:t> either way 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79" y="1143000"/>
            <a:ext cx="4249978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133600"/>
            <a:ext cx="7467600" cy="2739929"/>
          </a:xfrm>
          <a:prstGeom prst="rect">
            <a:avLst/>
          </a:prstGeom>
        </p:spPr>
        <p:txBody>
          <a:bodyPr vert="horz" wrap="square" lIns="0" tIns="244551" rIns="0" bIns="0" rtlCol="0" anchor="ctr">
            <a:spAutoFit/>
          </a:bodyPr>
          <a:lstStyle/>
          <a:p>
            <a:pPr algn="ctr"/>
            <a:r>
              <a:rPr lang="en-US" sz="5400" dirty="0"/>
              <a:t>Module 1: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Computer </a:t>
            </a:r>
            <a:r>
              <a:rPr lang="en-US" sz="5400" dirty="0"/>
              <a:t>Hardware Basics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1304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176" y="224295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84174"/>
            <a:ext cx="6563742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1: Computer Hardware Basics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26215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What is Hardware?</a:t>
            </a:r>
          </a:p>
          <a:p>
            <a:endParaRPr lang="ar-EG" dirty="0"/>
          </a:p>
        </p:txBody>
      </p:sp>
      <p:sp>
        <p:nvSpPr>
          <p:cNvPr id="7" name="TextBox 6"/>
          <p:cNvSpPr txBox="1"/>
          <p:nvPr/>
        </p:nvSpPr>
        <p:spPr>
          <a:xfrm>
            <a:off x="1134126" y="1905000"/>
            <a:ext cx="4733274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Hardware refers to the physical parts of a computer that you can </a:t>
            </a:r>
            <a:r>
              <a:rPr lang="en-US" u="sng" dirty="0" smtClean="0"/>
              <a:t>see</a:t>
            </a:r>
            <a:r>
              <a:rPr lang="en-US" dirty="0" smtClean="0"/>
              <a:t> and </a:t>
            </a:r>
            <a:r>
              <a:rPr lang="en-US" u="sng" dirty="0" smtClean="0"/>
              <a:t>touch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Internal Hardware:</a:t>
            </a:r>
            <a:r>
              <a:rPr lang="en-US" dirty="0" smtClean="0"/>
              <a:t> The components </a:t>
            </a:r>
            <a:r>
              <a:rPr lang="en-US" i="1" dirty="0" smtClean="0"/>
              <a:t>inside</a:t>
            </a:r>
            <a:r>
              <a:rPr lang="en-US" dirty="0" smtClean="0"/>
              <a:t> the computer case that make it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External Hardware: </a:t>
            </a:r>
            <a:r>
              <a:rPr lang="en-US" dirty="0" smtClean="0"/>
              <a:t>The devices </a:t>
            </a:r>
            <a:r>
              <a:rPr lang="en-US" i="1" dirty="0" smtClean="0"/>
              <a:t>outside</a:t>
            </a:r>
            <a:r>
              <a:rPr lang="en-US" dirty="0" smtClean="0"/>
              <a:t> the computer that you plug in to use it.</a:t>
            </a:r>
          </a:p>
          <a:p>
            <a:endParaRPr lang="en-US" dirty="0" smtClean="0"/>
          </a:p>
          <a:p>
            <a:endParaRPr lang="ar-E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905000"/>
            <a:ext cx="5819775" cy="3133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176" y="224295"/>
            <a:ext cx="464730" cy="514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84174"/>
            <a:ext cx="6563742" cy="677826"/>
          </a:xfrm>
          <a:prstGeom prst="rect">
            <a:avLst/>
          </a:prstGeom>
        </p:spPr>
        <p:txBody>
          <a:bodyPr vert="horz" wrap="square" lIns="0" tIns="244551" rIns="0" bIns="0" rtlCol="0">
            <a:spAutoFit/>
          </a:bodyPr>
          <a:lstStyle/>
          <a:p>
            <a:r>
              <a:rPr lang="en-US" sz="2800" dirty="0"/>
              <a:t>Module 1: Computer Hardware Basics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7800"/>
            <a:ext cx="29803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Key Internal Components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5849" y="2209800"/>
            <a:ext cx="6638274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 smtClean="0"/>
              <a:t>CPU (Central Processing Unit):</a:t>
            </a:r>
            <a:r>
              <a:rPr lang="en-US" sz="1600" dirty="0" smtClean="0"/>
              <a:t> The "brain" of the computer. It performs all the calculations and processing.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 smtClean="0"/>
              <a:t>RAM (Random Access Memory):</a:t>
            </a:r>
            <a:r>
              <a:rPr lang="en-US" sz="1600" dirty="0" smtClean="0"/>
              <a:t> The computer's short-term memory. It holds the data for the applications you are actively using. More RAM means you can run more programs at once smoothly.</a:t>
            </a:r>
            <a:endParaRPr lang="ar-BH" sz="16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 smtClean="0"/>
              <a:t>Hard Drive (HDD or SSD):</a:t>
            </a:r>
            <a:r>
              <a:rPr lang="en-US" sz="1600" dirty="0" smtClean="0"/>
              <a:t> The computer's long-term storage. This is where your files, applications, and the operating system are saved, even when you turn the computer off. (SSDs are much faster than traditional HDDs).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 smtClean="0"/>
              <a:t>Motherboard:</a:t>
            </a:r>
            <a:r>
              <a:rPr lang="en-US" sz="1600" dirty="0" smtClean="0"/>
              <a:t> The main circuit board that connects all the internal components.</a:t>
            </a:r>
          </a:p>
          <a:p>
            <a:endParaRPr lang="ar-E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053862"/>
            <a:ext cx="3686175" cy="19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</TotalTime>
  <Words>1807</Words>
  <Application>Microsoft Office PowerPoint</Application>
  <PresentationFormat>Widescreen</PresentationFormat>
  <Paragraphs>262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MT</vt:lpstr>
      <vt:lpstr>Arial Unicode MS</vt:lpstr>
      <vt:lpstr>Calibri</vt:lpstr>
      <vt:lpstr>Tahoma</vt:lpstr>
      <vt:lpstr>Wingdings</vt:lpstr>
      <vt:lpstr>Office Theme</vt:lpstr>
      <vt:lpstr>CNPC Niger Petroleum S.A.</vt:lpstr>
      <vt:lpstr>Training Agenda</vt:lpstr>
      <vt:lpstr>Let’s Know Each Other</vt:lpstr>
      <vt:lpstr>Training Objectives</vt:lpstr>
      <vt:lpstr>Test your Knowledge</vt:lpstr>
      <vt:lpstr>Quiz Reflection</vt:lpstr>
      <vt:lpstr>Module 1:  Computer Hardware Basics</vt:lpstr>
      <vt:lpstr>Module 1: Computer Hardware Basics</vt:lpstr>
      <vt:lpstr>Module 1: Computer Hardware Basics</vt:lpstr>
      <vt:lpstr>Module 1: Computer Hardware Basics</vt:lpstr>
      <vt:lpstr>Module 1: Computer Hardware Basics</vt:lpstr>
      <vt:lpstr>Module 1: Computer Hardware Basics</vt:lpstr>
      <vt:lpstr>Module 2:  Professional Communication</vt:lpstr>
      <vt:lpstr>Module 2: Professional Communication</vt:lpstr>
      <vt:lpstr>Module 2: Professional Communication</vt:lpstr>
      <vt:lpstr>Module 3:  Using Outlook Effectively </vt:lpstr>
      <vt:lpstr>Module 3: Using Outlook</vt:lpstr>
      <vt:lpstr>Module 3: Using Outlook</vt:lpstr>
      <vt:lpstr>Module 3: Using Outlook</vt:lpstr>
      <vt:lpstr>Module 3: Using Outlook</vt:lpstr>
      <vt:lpstr>Module 3: Using Outlook</vt:lpstr>
      <vt:lpstr>Module 3: Using Outlook</vt:lpstr>
      <vt:lpstr>Module 4:  Workplace Etiquette </vt:lpstr>
      <vt:lpstr>Module 4: Workplace Etiquette</vt:lpstr>
      <vt:lpstr>Module 4: Workplace Etiquette</vt:lpstr>
      <vt:lpstr>Module 5:  Professional Ethics </vt:lpstr>
      <vt:lpstr>Module 5: Professional Ethics</vt:lpstr>
      <vt:lpstr>Module 5: Professional Ethics</vt:lpstr>
      <vt:lpstr>Test your Knowledge</vt:lpstr>
      <vt:lpstr>Workshop </vt:lpstr>
      <vt:lpstr>Workshop</vt:lpstr>
      <vt:lpstr>A Better You, A Better Niger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a.mostafa</dc:creator>
  <cp:lastModifiedBy>Ahmed Fathelbab</cp:lastModifiedBy>
  <cp:revision>33</cp:revision>
  <dcterms:created xsi:type="dcterms:W3CDTF">2024-08-12T11:19:28Z</dcterms:created>
  <dcterms:modified xsi:type="dcterms:W3CDTF">2025-11-03T12:09:36Z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2024-08-12T00:00:00Z</vt:filetime>
  </property>
  <property fmtid="{D5CDD505-2E9C-101B-9397-08002B2CF9AE}" pid="5" name="Producer">
    <vt:lpwstr>Microsoft® PowerPoint® 2019</vt:lpwstr>
  </property>
  <property fmtid="{D5CDD505-2E9C-101B-9397-08002B2CF9AE}" pid="6" name="MSIP_Label_60c30631-53b8-4fcf-bd6e-2fc80ac82da0_Enabled">
    <vt:lpwstr>true</vt:lpwstr>
  </property>
  <property fmtid="{D5CDD505-2E9C-101B-9397-08002B2CF9AE}" pid="7" name="MSIP_Label_60c30631-53b8-4fcf-bd6e-2fc80ac82da0_SetDate">
    <vt:lpwstr>2024-08-12T11:20:17Z</vt:lpwstr>
  </property>
  <property fmtid="{D5CDD505-2E9C-101B-9397-08002B2CF9AE}" pid="8" name="MSIP_Label_60c30631-53b8-4fcf-bd6e-2fc80ac82da0_Method">
    <vt:lpwstr>Standard</vt:lpwstr>
  </property>
  <property fmtid="{D5CDD505-2E9C-101B-9397-08002B2CF9AE}" pid="9" name="MSIP_Label_60c30631-53b8-4fcf-bd6e-2fc80ac82da0_Name">
    <vt:lpwstr>ALJ INTERNAL</vt:lpwstr>
  </property>
  <property fmtid="{D5CDD505-2E9C-101B-9397-08002B2CF9AE}" pid="10" name="MSIP_Label_60c30631-53b8-4fcf-bd6e-2fc80ac82da0_SiteId">
    <vt:lpwstr>8b5f60ac-e420-4280-b0a5-0d6fd7eaf2d7</vt:lpwstr>
  </property>
  <property fmtid="{D5CDD505-2E9C-101B-9397-08002B2CF9AE}" pid="11" name="MSIP_Label_60c30631-53b8-4fcf-bd6e-2fc80ac82da0_ActionId">
    <vt:lpwstr>b59d25a2-f112-448b-be06-388c48d376a7</vt:lpwstr>
  </property>
  <property fmtid="{D5CDD505-2E9C-101B-9397-08002B2CF9AE}" pid="12" name="MSIP_Label_60c30631-53b8-4fcf-bd6e-2fc80ac82da0_ContentBits">
    <vt:lpwstr>2</vt:lpwstr>
  </property>
  <property fmtid="{D5CDD505-2E9C-101B-9397-08002B2CF9AE}" pid="13" name="ClassificationContentMarkingFooterLocations">
    <vt:lpwstr>Office Theme:8</vt:lpwstr>
  </property>
  <property fmtid="{D5CDD505-2E9C-101B-9397-08002B2CF9AE}" pid="14" name="ClassificationContentMarkingFooterText">
    <vt:lpwstr>INTERNAL</vt:lpwstr>
  </property>
</Properties>
</file>